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24" r:id="rId2"/>
    <p:sldId id="376" r:id="rId3"/>
    <p:sldId id="399" r:id="rId4"/>
    <p:sldId id="400" r:id="rId5"/>
    <p:sldId id="401" r:id="rId6"/>
    <p:sldId id="353" r:id="rId7"/>
    <p:sldId id="336" r:id="rId8"/>
    <p:sldId id="379" r:id="rId9"/>
    <p:sldId id="402" r:id="rId10"/>
    <p:sldId id="378" r:id="rId11"/>
    <p:sldId id="393" r:id="rId12"/>
    <p:sldId id="394" r:id="rId13"/>
    <p:sldId id="274" r:id="rId14"/>
    <p:sldId id="362" r:id="rId15"/>
    <p:sldId id="360" r:id="rId16"/>
    <p:sldId id="361" r:id="rId17"/>
    <p:sldId id="381" r:id="rId18"/>
    <p:sldId id="352" r:id="rId19"/>
    <p:sldId id="365" r:id="rId20"/>
    <p:sldId id="364" r:id="rId21"/>
    <p:sldId id="339" r:id="rId22"/>
    <p:sldId id="372" r:id="rId23"/>
    <p:sldId id="371" r:id="rId24"/>
    <p:sldId id="374" r:id="rId25"/>
    <p:sldId id="375" r:id="rId26"/>
    <p:sldId id="269" r:id="rId27"/>
    <p:sldId id="384" r:id="rId28"/>
    <p:sldId id="385" r:id="rId29"/>
    <p:sldId id="388" r:id="rId30"/>
    <p:sldId id="273" r:id="rId31"/>
    <p:sldId id="279" r:id="rId32"/>
    <p:sldId id="280" r:id="rId33"/>
    <p:sldId id="366" r:id="rId34"/>
    <p:sldId id="284" r:id="rId35"/>
    <p:sldId id="386" r:id="rId36"/>
    <p:sldId id="368" r:id="rId37"/>
    <p:sldId id="369" r:id="rId38"/>
    <p:sldId id="403" r:id="rId39"/>
    <p:sldId id="404" r:id="rId40"/>
    <p:sldId id="389" r:id="rId41"/>
    <p:sldId id="382" r:id="rId42"/>
    <p:sldId id="390"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E7ED"/>
    <a:srgbClr val="1B0B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6" autoAdjust="0"/>
    <p:restoredTop sz="94645" autoAdjust="0"/>
  </p:normalViewPr>
  <p:slideViewPr>
    <p:cSldViewPr>
      <p:cViewPr varScale="1">
        <p:scale>
          <a:sx n="104" d="100"/>
          <a:sy n="104" d="100"/>
        </p:scale>
        <p:origin x="106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6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9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502A6C0-C72B-42D9-8F6C-D69A9FC2972D}" type="slidenum">
              <a:rPr lang="en-US"/>
              <a:pPr>
                <a:defRPr/>
              </a:pPr>
              <a:t>‹#›</a:t>
            </a:fld>
            <a:endParaRPr lang="en-US"/>
          </a:p>
        </p:txBody>
      </p:sp>
    </p:spTree>
    <p:extLst>
      <p:ext uri="{BB962C8B-B14F-4D97-AF65-F5344CB8AC3E}">
        <p14:creationId xmlns:p14="http://schemas.microsoft.com/office/powerpoint/2010/main" val="13195846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Redwoods can drink around 160 gallons (145 liters) of water per day. In the dry summer months, the trees get water from the iconic fog that blankets the forest. Redwoods get </a:t>
            </a:r>
            <a:r>
              <a:rPr lang="en-US" sz="1200" b="1" i="0" kern="1200" dirty="0" smtClean="0">
                <a:solidFill>
                  <a:schemeClr val="tx1"/>
                </a:solidFill>
                <a:effectLst/>
                <a:latin typeface="Arial" charset="0"/>
                <a:ea typeface="+mn-ea"/>
                <a:cs typeface="+mn-cs"/>
              </a:rPr>
              <a:t>up to 40% of their water from the fog each year</a:t>
            </a:r>
            <a:r>
              <a:rPr lang="en-US" sz="1200" b="0" i="0" kern="1200" dirty="0" smtClean="0">
                <a:solidFill>
                  <a:schemeClr val="tx1"/>
                </a:solidFill>
                <a:effectLst/>
                <a:latin typeface="Arial" charset="0"/>
                <a:ea typeface="+mn-ea"/>
                <a:cs typeface="+mn-cs"/>
              </a:rPr>
              <a:t>! The amount of water available for redwoods is changing due to climate change. https://www.nps.gov/articles/000/fog-redwoods-and-a-changing-climate.htm#:~:text=Redwoods%20can%20drink%20around%20160,changing%20due%20to%20climate%20change.</a:t>
            </a:r>
          </a:p>
          <a:p>
            <a:r>
              <a:rPr lang="en-US" sz="1200" b="0" i="0" kern="1200" dirty="0" smtClean="0">
                <a:solidFill>
                  <a:schemeClr val="tx1"/>
                </a:solidFill>
                <a:effectLst/>
                <a:latin typeface="Arial" charset="0"/>
                <a:ea typeface="+mn-ea"/>
                <a:cs typeface="+mn-cs"/>
              </a:rPr>
              <a:t>Stomata </a:t>
            </a:r>
          </a:p>
          <a:p>
            <a:endParaRPr lang="en-US" dirty="0"/>
          </a:p>
        </p:txBody>
      </p:sp>
      <p:sp>
        <p:nvSpPr>
          <p:cNvPr id="4" name="Slide Number Placeholder 3"/>
          <p:cNvSpPr>
            <a:spLocks noGrp="1"/>
          </p:cNvSpPr>
          <p:nvPr>
            <p:ph type="sldNum" sz="quarter" idx="10"/>
          </p:nvPr>
        </p:nvSpPr>
        <p:spPr/>
        <p:txBody>
          <a:bodyPr/>
          <a:lstStyle/>
          <a:p>
            <a:pPr>
              <a:defRPr/>
            </a:pPr>
            <a:fld id="{2502A6C0-C72B-42D9-8F6C-D69A9FC2972D}" type="slidenum">
              <a:rPr lang="en-US" smtClean="0"/>
              <a:pPr>
                <a:defRPr/>
              </a:pPr>
              <a:t>2</a:t>
            </a:fld>
            <a:endParaRPr lang="en-US"/>
          </a:p>
        </p:txBody>
      </p:sp>
    </p:spTree>
    <p:extLst>
      <p:ext uri="{BB962C8B-B14F-4D97-AF65-F5344CB8AC3E}">
        <p14:creationId xmlns:p14="http://schemas.microsoft.com/office/powerpoint/2010/main" val="3052964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Are we modeling the species or the incidence of the species and birders?</a:t>
            </a:r>
          </a:p>
          <a:p>
            <a:r>
              <a:rPr lang="en-US"/>
              <a:t>Define realized niche and fundamental niche</a:t>
            </a:r>
          </a:p>
          <a:p>
            <a:endParaRPr lang="en-US"/>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0329FD7-132E-44B1-AC6F-0C59A9B632CD}" type="slidenum">
              <a:rPr lang="en-US" smtClean="0"/>
              <a:pPr eaLnBrk="1" hangingPunct="1"/>
              <a:t>34</a:t>
            </a:fld>
            <a:endParaRPr lang="en-US"/>
          </a:p>
        </p:txBody>
      </p:sp>
    </p:spTree>
    <p:extLst>
      <p:ext uri="{BB962C8B-B14F-4D97-AF65-F5344CB8AC3E}">
        <p14:creationId xmlns:p14="http://schemas.microsoft.com/office/powerpoint/2010/main" val="1676705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 The best models today are small in extent and use species with lots of data</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6619A0D-2926-47DC-ABC6-0783AC4F5FB1}" type="slidenum">
              <a:rPr lang="en-US" smtClean="0"/>
              <a:pPr eaLnBrk="1" hangingPunct="1"/>
              <a:t>39</a:t>
            </a:fld>
            <a:endParaRPr lang="en-US"/>
          </a:p>
        </p:txBody>
      </p:sp>
    </p:spTree>
    <p:extLst>
      <p:ext uri="{BB962C8B-B14F-4D97-AF65-F5344CB8AC3E}">
        <p14:creationId xmlns:p14="http://schemas.microsoft.com/office/powerpoint/2010/main" val="869494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Western</a:t>
            </a:r>
            <a:r>
              <a:rPr lang="en-US" baseline="0" dirty="0"/>
              <a:t> larch in the Northeastern area of the US</a:t>
            </a:r>
            <a:endParaRPr lang="en-US" dirty="0"/>
          </a:p>
        </p:txBody>
      </p:sp>
      <p:sp>
        <p:nvSpPr>
          <p:cNvPr id="4" name="Slide Number Placeholder 3"/>
          <p:cNvSpPr>
            <a:spLocks noGrp="1"/>
          </p:cNvSpPr>
          <p:nvPr>
            <p:ph type="sldNum" sz="quarter" idx="10"/>
          </p:nvPr>
        </p:nvSpPr>
        <p:spPr/>
        <p:txBody>
          <a:bodyPr/>
          <a:lstStyle/>
          <a:p>
            <a:pPr>
              <a:defRPr/>
            </a:pPr>
            <a:fld id="{2502A6C0-C72B-42D9-8F6C-D69A9FC2972D}" type="slidenum">
              <a:rPr lang="en-US" smtClean="0"/>
              <a:pPr>
                <a:defRPr/>
              </a:pPr>
              <a:t>40</a:t>
            </a:fld>
            <a:endParaRPr lang="en-US"/>
          </a:p>
        </p:txBody>
      </p:sp>
    </p:spTree>
    <p:extLst>
      <p:ext uri="{BB962C8B-B14F-4D97-AF65-F5344CB8AC3E}">
        <p14:creationId xmlns:p14="http://schemas.microsoft.com/office/powerpoint/2010/main" val="3803264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Uses MaxEnt</a:t>
            </a:r>
          </a:p>
          <a:p>
            <a:endParaRPr lang="en-US" dirty="0"/>
          </a:p>
        </p:txBody>
      </p:sp>
      <p:sp>
        <p:nvSpPr>
          <p:cNvPr id="4" name="Slide Number Placeholder 3"/>
          <p:cNvSpPr>
            <a:spLocks noGrp="1"/>
          </p:cNvSpPr>
          <p:nvPr>
            <p:ph type="sldNum" sz="quarter" idx="10"/>
          </p:nvPr>
        </p:nvSpPr>
        <p:spPr/>
        <p:txBody>
          <a:bodyPr/>
          <a:lstStyle/>
          <a:p>
            <a:pPr>
              <a:defRPr/>
            </a:pPr>
            <a:fld id="{2502A6C0-C72B-42D9-8F6C-D69A9FC2972D}" type="slidenum">
              <a:rPr lang="en-US" smtClean="0"/>
              <a:pPr>
                <a:defRPr/>
              </a:pPr>
              <a:t>42</a:t>
            </a:fld>
            <a:endParaRPr lang="en-US"/>
          </a:p>
        </p:txBody>
      </p:sp>
    </p:spTree>
    <p:extLst>
      <p:ext uri="{BB962C8B-B14F-4D97-AF65-F5344CB8AC3E}">
        <p14:creationId xmlns:p14="http://schemas.microsoft.com/office/powerpoint/2010/main" val="48934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t>Temperature is based on enzyme reactions</a:t>
            </a:r>
          </a:p>
          <a:p>
            <a:pPr>
              <a:buFontTx/>
              <a:buChar char="-"/>
            </a:pPr>
            <a:endParaRPr lang="en-US"/>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445608C-612D-42FF-97D6-341281B23F35}" type="slidenum">
              <a:rPr lang="en-US" smtClean="0"/>
              <a:pPr eaLnBrk="1" hangingPunct="1"/>
              <a:t>6</a:t>
            </a:fld>
            <a:endParaRPr lang="en-US"/>
          </a:p>
        </p:txBody>
      </p:sp>
    </p:spTree>
    <p:extLst>
      <p:ext uri="{BB962C8B-B14F-4D97-AF65-F5344CB8AC3E}">
        <p14:creationId xmlns:p14="http://schemas.microsoft.com/office/powerpoint/2010/main" val="2502836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Fig. 2</a:t>
            </a:r>
            <a:r>
              <a:rPr lang="en-US" sz="1200" b="0" i="0" u="none" strike="noStrike" kern="1200" baseline="0" dirty="0">
                <a:solidFill>
                  <a:schemeClr val="tx1"/>
                </a:solidFill>
                <a:latin typeface="Arial" charset="0"/>
                <a:ea typeface="+mn-ea"/>
                <a:cs typeface="+mn-cs"/>
              </a:rPr>
              <a:t>. </a:t>
            </a:r>
            <a:r>
              <a:rPr lang="en-US" sz="1200" b="1" i="0" u="none" strike="noStrike" kern="1200" baseline="0" dirty="0">
                <a:solidFill>
                  <a:schemeClr val="tx1"/>
                </a:solidFill>
                <a:latin typeface="Arial" charset="0"/>
                <a:ea typeface="+mn-ea"/>
                <a:cs typeface="+mn-cs"/>
              </a:rPr>
              <a:t>A. </a:t>
            </a:r>
            <a:r>
              <a:rPr lang="en-US" sz="1200" b="0" i="0" u="none" strike="noStrike" kern="1200" baseline="0" dirty="0">
                <a:solidFill>
                  <a:schemeClr val="tx1"/>
                </a:solidFill>
                <a:latin typeface="Arial" charset="0"/>
                <a:ea typeface="+mn-ea"/>
                <a:cs typeface="+mn-cs"/>
              </a:rPr>
              <a:t>Distribution of </a:t>
            </a:r>
            <a:r>
              <a:rPr lang="en-US" sz="1200" b="0" i="1" u="none" strike="noStrike" kern="1200" baseline="0" dirty="0" err="1">
                <a:solidFill>
                  <a:schemeClr val="tx1"/>
                </a:solidFill>
                <a:latin typeface="Arial" charset="0"/>
                <a:ea typeface="+mn-ea"/>
                <a:cs typeface="+mn-cs"/>
              </a:rPr>
              <a:t>Larix</a:t>
            </a:r>
            <a:r>
              <a:rPr lang="en-US" sz="1200" b="0" i="1" u="none" strike="noStrike" kern="1200" baseline="0" dirty="0">
                <a:solidFill>
                  <a:schemeClr val="tx1"/>
                </a:solidFill>
                <a:latin typeface="Arial" charset="0"/>
                <a:ea typeface="+mn-ea"/>
                <a:cs typeface="+mn-cs"/>
              </a:rPr>
              <a:t> </a:t>
            </a:r>
            <a:r>
              <a:rPr lang="en-US" sz="1200" b="0" i="1" u="none" strike="noStrike" kern="1200" baseline="0" dirty="0" err="1">
                <a:solidFill>
                  <a:schemeClr val="tx1"/>
                </a:solidFill>
                <a:latin typeface="Arial" charset="0"/>
                <a:ea typeface="+mn-ea"/>
                <a:cs typeface="+mn-cs"/>
              </a:rPr>
              <a:t>occidentalis</a:t>
            </a:r>
            <a:r>
              <a:rPr lang="en-US" sz="1200" b="0" i="1"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(green) in western North America and points used in the random sample. </a:t>
            </a:r>
            <a:r>
              <a:rPr lang="en-US" sz="1200" b="1" i="0" u="none" strike="noStrike" kern="1200" baseline="0" dirty="0">
                <a:solidFill>
                  <a:schemeClr val="tx1"/>
                </a:solidFill>
                <a:latin typeface="Arial" charset="0"/>
                <a:ea typeface="+mn-ea"/>
                <a:cs typeface="+mn-cs"/>
              </a:rPr>
              <a:t>B. </a:t>
            </a:r>
            <a:r>
              <a:rPr lang="en-US" sz="1200" b="0" i="0" u="none" strike="noStrike" kern="1200" baseline="0" dirty="0">
                <a:solidFill>
                  <a:schemeClr val="tx1"/>
                </a:solidFill>
                <a:latin typeface="Arial" charset="0"/>
                <a:ea typeface="+mn-ea"/>
                <a:cs typeface="+mn-cs"/>
              </a:rPr>
              <a:t>2D slice</a:t>
            </a:r>
          </a:p>
          <a:p>
            <a:r>
              <a:rPr lang="en-US" sz="1200" b="0" i="0" u="none" strike="noStrike" kern="1200" baseline="0" dirty="0">
                <a:solidFill>
                  <a:schemeClr val="tx1"/>
                </a:solidFill>
                <a:latin typeface="Arial" charset="0"/>
                <a:ea typeface="+mn-ea"/>
                <a:cs typeface="+mn-cs"/>
              </a:rPr>
              <a:t>through the predictor space; </a:t>
            </a:r>
            <a:r>
              <a:rPr lang="en-US" sz="1200" b="0" i="1" u="none" strike="noStrike" kern="1200" baseline="0" dirty="0" err="1">
                <a:solidFill>
                  <a:schemeClr val="tx1"/>
                </a:solidFill>
                <a:latin typeface="Arial" charset="0"/>
                <a:ea typeface="+mn-ea"/>
                <a:cs typeface="+mn-cs"/>
              </a:rPr>
              <a:t>Larix</a:t>
            </a:r>
            <a:r>
              <a:rPr lang="en-US" sz="1200" b="0" i="1"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was present at solid points (black), absent at + (red). </a:t>
            </a:r>
            <a:r>
              <a:rPr lang="en-US" sz="1200" b="1" i="0" u="none" strike="noStrike" kern="1200" baseline="0" dirty="0">
                <a:solidFill>
                  <a:schemeClr val="tx1"/>
                </a:solidFill>
                <a:latin typeface="Arial" charset="0"/>
                <a:ea typeface="+mn-ea"/>
                <a:cs typeface="+mn-cs"/>
              </a:rPr>
              <a:t>C. </a:t>
            </a:r>
            <a:r>
              <a:rPr lang="en-US" sz="1200" b="0" i="0" u="none" strike="noStrike" kern="1200" baseline="0" dirty="0">
                <a:solidFill>
                  <a:schemeClr val="tx1"/>
                </a:solidFill>
                <a:latin typeface="Arial" charset="0"/>
                <a:ea typeface="+mn-ea"/>
                <a:cs typeface="+mn-cs"/>
              </a:rPr>
              <a:t>Response surface from two-predictor</a:t>
            </a:r>
          </a:p>
          <a:p>
            <a:r>
              <a:rPr lang="en-US" sz="1200" b="0" i="0" u="none" strike="noStrike" kern="1200" baseline="0" dirty="0">
                <a:solidFill>
                  <a:schemeClr val="tx1"/>
                </a:solidFill>
                <a:latin typeface="Arial" charset="0"/>
                <a:ea typeface="+mn-ea"/>
                <a:cs typeface="+mn-cs"/>
              </a:rPr>
              <a:t>GAM; gradient from black to green indicates likelihood of occurrence, with the greenest shade indicating the most favorable habitat.</a:t>
            </a:r>
          </a:p>
          <a:p>
            <a:r>
              <a:rPr lang="en-US" sz="1200" b="1" i="0" u="none" strike="noStrike" kern="1200" baseline="0" dirty="0">
                <a:solidFill>
                  <a:schemeClr val="tx1"/>
                </a:solidFill>
                <a:latin typeface="Arial" charset="0"/>
                <a:ea typeface="+mn-ea"/>
                <a:cs typeface="+mn-cs"/>
              </a:rPr>
              <a:t>D. </a:t>
            </a:r>
            <a:r>
              <a:rPr lang="en-US" sz="1200" b="0" i="0" u="none" strike="noStrike" kern="1200" baseline="0" dirty="0">
                <a:solidFill>
                  <a:schemeClr val="tx1"/>
                </a:solidFill>
                <a:latin typeface="Arial" charset="0"/>
                <a:ea typeface="+mn-ea"/>
                <a:cs typeface="+mn-cs"/>
              </a:rPr>
              <a:t>Response surface from two-predictor NPMR model. </a:t>
            </a:r>
            <a:r>
              <a:rPr lang="en-US" sz="1200" b="1" i="0" u="none" strike="noStrike" kern="1200" baseline="0" dirty="0">
                <a:solidFill>
                  <a:schemeClr val="tx1"/>
                </a:solidFill>
                <a:latin typeface="Arial" charset="0"/>
                <a:ea typeface="+mn-ea"/>
                <a:cs typeface="+mn-cs"/>
              </a:rPr>
              <a:t>E. </a:t>
            </a:r>
            <a:r>
              <a:rPr lang="en-US" sz="1200" b="0" i="0" u="none" strike="noStrike" kern="1200" baseline="0" dirty="0">
                <a:solidFill>
                  <a:schemeClr val="tx1"/>
                </a:solidFill>
                <a:latin typeface="Arial" charset="0"/>
                <a:ea typeface="+mn-ea"/>
                <a:cs typeface="+mn-cs"/>
              </a:rPr>
              <a:t>Estimated probability of occurrence of </a:t>
            </a:r>
            <a:r>
              <a:rPr lang="en-US" sz="1200" b="0" i="1" u="none" strike="noStrike" kern="1200" baseline="0" dirty="0">
                <a:solidFill>
                  <a:schemeClr val="tx1"/>
                </a:solidFill>
                <a:latin typeface="Arial" charset="0"/>
                <a:ea typeface="+mn-ea"/>
                <a:cs typeface="+mn-cs"/>
              </a:rPr>
              <a:t>L. </a:t>
            </a:r>
            <a:r>
              <a:rPr lang="en-US" sz="1200" b="0" i="1" u="none" strike="noStrike" kern="1200" baseline="0" dirty="0" err="1">
                <a:solidFill>
                  <a:schemeClr val="tx1"/>
                </a:solidFill>
                <a:latin typeface="Arial" charset="0"/>
                <a:ea typeface="+mn-ea"/>
                <a:cs typeface="+mn-cs"/>
              </a:rPr>
              <a:t>occidentalis</a:t>
            </a:r>
            <a:r>
              <a:rPr lang="en-US" sz="1200" b="0" i="1"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superimposed on</a:t>
            </a:r>
          </a:p>
          <a:p>
            <a:r>
              <a:rPr lang="en-US" sz="1200" b="0" i="0" u="none" strike="noStrike" kern="1200" baseline="0" dirty="0">
                <a:solidFill>
                  <a:schemeClr val="tx1"/>
                </a:solidFill>
                <a:latin typeface="Arial" charset="0"/>
                <a:ea typeface="+mn-ea"/>
                <a:cs typeface="+mn-cs"/>
              </a:rPr>
              <a:t>distribution map (black lines show range; gray lines are state boundaries). Deeper green indicates a higher probability of occurrence.</a:t>
            </a:r>
          </a:p>
          <a:p>
            <a:r>
              <a:rPr lang="en-US" sz="1200" b="0" i="0" u="none" strike="noStrike" kern="1200" baseline="0" dirty="0">
                <a:solidFill>
                  <a:schemeClr val="tx1"/>
                </a:solidFill>
                <a:latin typeface="Arial" charset="0"/>
                <a:ea typeface="+mn-ea"/>
                <a:cs typeface="+mn-cs"/>
              </a:rPr>
              <a:t>Blue ellipses indicate areas where </a:t>
            </a:r>
            <a:r>
              <a:rPr lang="en-US" sz="1200" b="0" i="1" u="none" strike="noStrike" kern="1200" baseline="0" dirty="0">
                <a:solidFill>
                  <a:schemeClr val="tx1"/>
                </a:solidFill>
                <a:latin typeface="Arial" charset="0"/>
                <a:ea typeface="+mn-ea"/>
                <a:cs typeface="+mn-cs"/>
              </a:rPr>
              <a:t>L. </a:t>
            </a:r>
            <a:r>
              <a:rPr lang="en-US" sz="1200" b="0" i="1" u="none" strike="noStrike" kern="1200" baseline="0" dirty="0" err="1">
                <a:solidFill>
                  <a:schemeClr val="tx1"/>
                </a:solidFill>
                <a:latin typeface="Arial" charset="0"/>
                <a:ea typeface="+mn-ea"/>
                <a:cs typeface="+mn-cs"/>
              </a:rPr>
              <a:t>occidentalis</a:t>
            </a:r>
            <a:r>
              <a:rPr lang="en-US" sz="1200" b="0" i="1"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is absent but potentially present, based on recent climate.</a:t>
            </a:r>
            <a:endParaRPr lang="en-US" dirty="0"/>
          </a:p>
        </p:txBody>
      </p:sp>
      <p:sp>
        <p:nvSpPr>
          <p:cNvPr id="4" name="Slide Number Placeholder 3"/>
          <p:cNvSpPr>
            <a:spLocks noGrp="1"/>
          </p:cNvSpPr>
          <p:nvPr>
            <p:ph type="sldNum" sz="quarter" idx="10"/>
          </p:nvPr>
        </p:nvSpPr>
        <p:spPr/>
        <p:txBody>
          <a:bodyPr/>
          <a:lstStyle/>
          <a:p>
            <a:pPr>
              <a:defRPr/>
            </a:pPr>
            <a:fld id="{2502A6C0-C72B-42D9-8F6C-D69A9FC2972D}" type="slidenum">
              <a:rPr lang="en-US" smtClean="0"/>
              <a:pPr>
                <a:defRPr/>
              </a:pPr>
              <a:t>7</a:t>
            </a:fld>
            <a:endParaRPr lang="en-US"/>
          </a:p>
        </p:txBody>
      </p:sp>
    </p:spTree>
    <p:extLst>
      <p:ext uri="{BB962C8B-B14F-4D97-AF65-F5344CB8AC3E}">
        <p14:creationId xmlns:p14="http://schemas.microsoft.com/office/powerpoint/2010/main" val="180171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502A6C0-C72B-42D9-8F6C-D69A9FC2972D}" type="slidenum">
              <a:rPr lang="en-US" smtClean="0"/>
              <a:pPr>
                <a:defRPr/>
              </a:pPr>
              <a:t>17</a:t>
            </a:fld>
            <a:endParaRPr lang="en-US"/>
          </a:p>
        </p:txBody>
      </p:sp>
    </p:spTree>
    <p:extLst>
      <p:ext uri="{BB962C8B-B14F-4D97-AF65-F5344CB8AC3E}">
        <p14:creationId xmlns:p14="http://schemas.microsoft.com/office/powerpoint/2010/main" val="57159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 Julia showed temp and percip as axis for LTER sites</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0321E38-43C1-4747-96D0-2AA684C3D30B}" type="slidenum">
              <a:rPr lang="en-US" smtClean="0"/>
              <a:pPr eaLnBrk="1" hangingPunct="1"/>
              <a:t>18</a:t>
            </a:fld>
            <a:endParaRPr lang="en-US"/>
          </a:p>
        </p:txBody>
      </p:sp>
    </p:spTree>
    <p:extLst>
      <p:ext uri="{BB962C8B-B14F-4D97-AF65-F5344CB8AC3E}">
        <p14:creationId xmlns:p14="http://schemas.microsoft.com/office/powerpoint/2010/main" val="155031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AIC was not initially used because there was no analytic solution for Likelihood.</a:t>
            </a:r>
          </a:p>
          <a:p>
            <a:endParaRPr lang="en-US" dirty="0"/>
          </a:p>
        </p:txBody>
      </p:sp>
      <p:sp>
        <p:nvSpPr>
          <p:cNvPr id="4" name="Slide Number Placeholder 3"/>
          <p:cNvSpPr>
            <a:spLocks noGrp="1"/>
          </p:cNvSpPr>
          <p:nvPr>
            <p:ph type="sldNum" sz="quarter" idx="10"/>
          </p:nvPr>
        </p:nvSpPr>
        <p:spPr/>
        <p:txBody>
          <a:bodyPr/>
          <a:lstStyle/>
          <a:p>
            <a:pPr>
              <a:defRPr/>
            </a:pPr>
            <a:fld id="{2502A6C0-C72B-42D9-8F6C-D69A9FC2972D}" type="slidenum">
              <a:rPr lang="en-US" smtClean="0"/>
              <a:pPr>
                <a:defRPr/>
              </a:pPr>
              <a:t>22</a:t>
            </a:fld>
            <a:endParaRPr lang="en-US"/>
          </a:p>
        </p:txBody>
      </p:sp>
    </p:spTree>
    <p:extLst>
      <p:ext uri="{BB962C8B-B14F-4D97-AF65-F5344CB8AC3E}">
        <p14:creationId xmlns:p14="http://schemas.microsoft.com/office/powerpoint/2010/main" val="2640975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58AE19-C043-47B7-B8FC-7CD0D0BC471E}" type="slidenum">
              <a:rPr lang="en-US" smtClean="0"/>
              <a:pPr eaLnBrk="1" hangingPunct="1"/>
              <a:t>26</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dirty="0"/>
              <a:t>Buckthorn species were merged for this and similar analyses because comfort level was identified to the genus level only.  </a:t>
            </a:r>
          </a:p>
        </p:txBody>
      </p:sp>
    </p:spTree>
    <p:extLst>
      <p:ext uri="{BB962C8B-B14F-4D97-AF65-F5344CB8AC3E}">
        <p14:creationId xmlns:p14="http://schemas.microsoft.com/office/powerpoint/2010/main" val="3713257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What do they mean?</a:t>
            </a:r>
          </a:p>
          <a:p>
            <a:r>
              <a:rPr lang="en-US"/>
              <a:t>We did not find the species there at some point in time</a:t>
            </a:r>
          </a:p>
          <a:p>
            <a:pPr lvl="1"/>
            <a:r>
              <a:rPr lang="en-US"/>
              <a:t>Was it there before?</a:t>
            </a:r>
          </a:p>
          <a:p>
            <a:pPr lvl="1"/>
            <a:r>
              <a:rPr lang="en-US"/>
              <a:t>Was it removed?</a:t>
            </a:r>
          </a:p>
          <a:p>
            <a:pPr lvl="1"/>
            <a:r>
              <a:rPr lang="en-US"/>
              <a:t>Has it been able to get there?</a:t>
            </a:r>
          </a:p>
          <a:p>
            <a:pPr lvl="1"/>
            <a:r>
              <a:rPr lang="en-US"/>
              <a:t>We should plant it and see what happens!</a:t>
            </a:r>
          </a:p>
          <a:p>
            <a:r>
              <a:rPr lang="en-US"/>
              <a:t>Pseudo-random points?</a:t>
            </a:r>
          </a:p>
          <a:p>
            <a:endParaRPr 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B10C85-5406-42BA-A6E1-0B6992CACD6C}" type="slidenum">
              <a:rPr lang="en-US" smtClean="0"/>
              <a:pPr eaLnBrk="1" hangingPunct="1"/>
              <a:t>30</a:t>
            </a:fld>
            <a:endParaRPr lang="en-US"/>
          </a:p>
        </p:txBody>
      </p:sp>
    </p:spTree>
    <p:extLst>
      <p:ext uri="{BB962C8B-B14F-4D97-AF65-F5344CB8AC3E}">
        <p14:creationId xmlns:p14="http://schemas.microsoft.com/office/powerpoint/2010/main" val="2331210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Ran tamarix model with Maxent</a:t>
            </a:r>
          </a:p>
          <a:p>
            <a:r>
              <a:rPr lang="en-US"/>
              <a:t>Regularization parameter to improve over fitting</a:t>
            </a:r>
          </a:p>
          <a:p>
            <a:r>
              <a:rPr lang="en-US"/>
              <a:t>Challenges with current approaches are predicting outside the same area, models are not well behaved outside the sampled environmental space</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4380D39-D7F6-45C4-90E4-3D8B3ABFDCF6}" type="slidenum">
              <a:rPr lang="en-US" smtClean="0"/>
              <a:pPr eaLnBrk="1" hangingPunct="1"/>
              <a:t>31</a:t>
            </a:fld>
            <a:endParaRPr lang="en-US"/>
          </a:p>
        </p:txBody>
      </p:sp>
    </p:spTree>
    <p:extLst>
      <p:ext uri="{BB962C8B-B14F-4D97-AF65-F5344CB8AC3E}">
        <p14:creationId xmlns:p14="http://schemas.microsoft.com/office/powerpoint/2010/main" val="3987479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C7BDF9-2706-42AF-8C0B-A1A69817B213}" type="slidenum">
              <a:rPr lang="en-US"/>
              <a:pPr>
                <a:defRPr/>
              </a:pPr>
              <a:t>‹#›</a:t>
            </a:fld>
            <a:endParaRPr lang="en-US"/>
          </a:p>
        </p:txBody>
      </p:sp>
    </p:spTree>
    <p:extLst>
      <p:ext uri="{BB962C8B-B14F-4D97-AF65-F5344CB8AC3E}">
        <p14:creationId xmlns:p14="http://schemas.microsoft.com/office/powerpoint/2010/main" val="3252109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8829DA-E421-4420-AA9F-CEB121AE36A0}" type="slidenum">
              <a:rPr lang="en-US"/>
              <a:pPr>
                <a:defRPr/>
              </a:pPr>
              <a:t>‹#›</a:t>
            </a:fld>
            <a:endParaRPr lang="en-US"/>
          </a:p>
        </p:txBody>
      </p:sp>
    </p:spTree>
    <p:extLst>
      <p:ext uri="{BB962C8B-B14F-4D97-AF65-F5344CB8AC3E}">
        <p14:creationId xmlns:p14="http://schemas.microsoft.com/office/powerpoint/2010/main" val="2394196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0"/>
            <a:ext cx="19812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0"/>
            <a:ext cx="57912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69EDA1-8247-4C42-9CCB-64A94C1DE033}" type="slidenum">
              <a:rPr lang="en-US"/>
              <a:pPr>
                <a:defRPr/>
              </a:pPr>
              <a:t>‹#›</a:t>
            </a:fld>
            <a:endParaRPr lang="en-US"/>
          </a:p>
        </p:txBody>
      </p:sp>
    </p:spTree>
    <p:extLst>
      <p:ext uri="{BB962C8B-B14F-4D97-AF65-F5344CB8AC3E}">
        <p14:creationId xmlns:p14="http://schemas.microsoft.com/office/powerpoint/2010/main" val="2368245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3E33A3-9AA8-45D1-8B87-F05F023D65A4}" type="slidenum">
              <a:rPr lang="en-US"/>
              <a:pPr>
                <a:defRPr/>
              </a:pPr>
              <a:t>‹#›</a:t>
            </a:fld>
            <a:endParaRPr lang="en-US"/>
          </a:p>
        </p:txBody>
      </p:sp>
    </p:spTree>
    <p:extLst>
      <p:ext uri="{BB962C8B-B14F-4D97-AF65-F5344CB8AC3E}">
        <p14:creationId xmlns:p14="http://schemas.microsoft.com/office/powerpoint/2010/main" val="789655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1DF831-A849-44F4-8F98-27F2B5595630}" type="slidenum">
              <a:rPr lang="en-US"/>
              <a:pPr>
                <a:defRPr/>
              </a:pPr>
              <a:t>‹#›</a:t>
            </a:fld>
            <a:endParaRPr lang="en-US"/>
          </a:p>
        </p:txBody>
      </p:sp>
    </p:spTree>
    <p:extLst>
      <p:ext uri="{BB962C8B-B14F-4D97-AF65-F5344CB8AC3E}">
        <p14:creationId xmlns:p14="http://schemas.microsoft.com/office/powerpoint/2010/main" val="2091720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2BCE34-9FDC-4BA9-9E65-330B6EAA3449}" type="slidenum">
              <a:rPr lang="en-US"/>
              <a:pPr>
                <a:defRPr/>
              </a:pPr>
              <a:t>‹#›</a:t>
            </a:fld>
            <a:endParaRPr lang="en-US"/>
          </a:p>
        </p:txBody>
      </p:sp>
    </p:spTree>
    <p:extLst>
      <p:ext uri="{BB962C8B-B14F-4D97-AF65-F5344CB8AC3E}">
        <p14:creationId xmlns:p14="http://schemas.microsoft.com/office/powerpoint/2010/main" val="2894091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078BA1-5AC2-4DB2-BAC5-799E1BF839FD}" type="slidenum">
              <a:rPr lang="en-US"/>
              <a:pPr>
                <a:defRPr/>
              </a:pPr>
              <a:t>‹#›</a:t>
            </a:fld>
            <a:endParaRPr lang="en-US"/>
          </a:p>
        </p:txBody>
      </p:sp>
    </p:spTree>
    <p:extLst>
      <p:ext uri="{BB962C8B-B14F-4D97-AF65-F5344CB8AC3E}">
        <p14:creationId xmlns:p14="http://schemas.microsoft.com/office/powerpoint/2010/main" val="102834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2AAC22-71CA-4B37-88CD-B2D1349635B0}" type="slidenum">
              <a:rPr lang="en-US"/>
              <a:pPr>
                <a:defRPr/>
              </a:pPr>
              <a:t>‹#›</a:t>
            </a:fld>
            <a:endParaRPr lang="en-US"/>
          </a:p>
        </p:txBody>
      </p:sp>
    </p:spTree>
    <p:extLst>
      <p:ext uri="{BB962C8B-B14F-4D97-AF65-F5344CB8AC3E}">
        <p14:creationId xmlns:p14="http://schemas.microsoft.com/office/powerpoint/2010/main" val="545892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EAD62D-BBF1-45FB-B7ED-A5B6CFEEA450}" type="slidenum">
              <a:rPr lang="en-US"/>
              <a:pPr>
                <a:defRPr/>
              </a:pPr>
              <a:t>‹#›</a:t>
            </a:fld>
            <a:endParaRPr lang="en-US"/>
          </a:p>
        </p:txBody>
      </p:sp>
    </p:spTree>
    <p:extLst>
      <p:ext uri="{BB962C8B-B14F-4D97-AF65-F5344CB8AC3E}">
        <p14:creationId xmlns:p14="http://schemas.microsoft.com/office/powerpoint/2010/main" val="62506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C51309-CAB3-42F6-B509-BD942AD7CE16}" type="slidenum">
              <a:rPr lang="en-US"/>
              <a:pPr>
                <a:defRPr/>
              </a:pPr>
              <a:t>‹#›</a:t>
            </a:fld>
            <a:endParaRPr lang="en-US"/>
          </a:p>
        </p:txBody>
      </p:sp>
    </p:spTree>
    <p:extLst>
      <p:ext uri="{BB962C8B-B14F-4D97-AF65-F5344CB8AC3E}">
        <p14:creationId xmlns:p14="http://schemas.microsoft.com/office/powerpoint/2010/main" val="2387060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26A6D6-BD03-4AE7-A40C-60B10EDC2DD0}" type="slidenum">
              <a:rPr lang="en-US"/>
              <a:pPr>
                <a:defRPr/>
              </a:pPr>
              <a:t>‹#›</a:t>
            </a:fld>
            <a:endParaRPr lang="en-US"/>
          </a:p>
        </p:txBody>
      </p:sp>
    </p:spTree>
    <p:extLst>
      <p:ext uri="{BB962C8B-B14F-4D97-AF65-F5344CB8AC3E}">
        <p14:creationId xmlns:p14="http://schemas.microsoft.com/office/powerpoint/2010/main" val="3982166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5.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hyperlink" Target="http://jan.ucc.nau.edu/~rcb7/namNm15.jp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6.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66800" y="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066800" y="1219200"/>
            <a:ext cx="7924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066800" y="6248400"/>
            <a:ext cx="2514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657600" y="6248400"/>
            <a:ext cx="3124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8580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363BFC4-C285-4FBA-8AC9-F6C568D0004C}" type="slidenum">
              <a:rPr lang="en-US"/>
              <a:pPr>
                <a:defRPr/>
              </a:pPr>
              <a:t>‹#›</a:t>
            </a:fld>
            <a:endParaRPr lang="en-US"/>
          </a:p>
        </p:txBody>
      </p:sp>
      <p:pic>
        <p:nvPicPr>
          <p:cNvPr id="1031" name="Picture 8" descr="stckchrt1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90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 descr="macau-stone-ma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914400"/>
            <a:ext cx="10080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7" descr="img15walke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2362200"/>
            <a:ext cx="1008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9" descr="namNm15">
            <a:hlinkClick r:id="rId16"/>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5902325"/>
            <a:ext cx="990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21" descr="piri.jp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0" y="3505200"/>
            <a:ext cx="9636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23" descr="ancient-greece-map-761459"/>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4800600"/>
            <a:ext cx="1011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4400" u="sng">
          <a:solidFill>
            <a:schemeClr val="tx2"/>
          </a:solidFill>
          <a:latin typeface="+mj-lt"/>
          <a:ea typeface="+mj-ea"/>
          <a:cs typeface="+mj-cs"/>
        </a:defRPr>
      </a:lvl1pPr>
      <a:lvl2pPr algn="l" rtl="0" eaLnBrk="0" fontAlgn="base" hangingPunct="0">
        <a:spcBef>
          <a:spcPct val="0"/>
        </a:spcBef>
        <a:spcAft>
          <a:spcPct val="0"/>
        </a:spcAft>
        <a:defRPr sz="4400" u="sng">
          <a:solidFill>
            <a:schemeClr val="tx2"/>
          </a:solidFill>
          <a:latin typeface="Arial" charset="0"/>
        </a:defRPr>
      </a:lvl2pPr>
      <a:lvl3pPr algn="l" rtl="0" eaLnBrk="0" fontAlgn="base" hangingPunct="0">
        <a:spcBef>
          <a:spcPct val="0"/>
        </a:spcBef>
        <a:spcAft>
          <a:spcPct val="0"/>
        </a:spcAft>
        <a:defRPr sz="4400" u="sng">
          <a:solidFill>
            <a:schemeClr val="tx2"/>
          </a:solidFill>
          <a:latin typeface="Arial" charset="0"/>
        </a:defRPr>
      </a:lvl3pPr>
      <a:lvl4pPr algn="l" rtl="0" eaLnBrk="0" fontAlgn="base" hangingPunct="0">
        <a:spcBef>
          <a:spcPct val="0"/>
        </a:spcBef>
        <a:spcAft>
          <a:spcPct val="0"/>
        </a:spcAft>
        <a:defRPr sz="4400" u="sng">
          <a:solidFill>
            <a:schemeClr val="tx2"/>
          </a:solidFill>
          <a:latin typeface="Arial" charset="0"/>
        </a:defRPr>
      </a:lvl4pPr>
      <a:lvl5pPr algn="l" rtl="0" eaLnBrk="0" fontAlgn="base" hangingPunct="0">
        <a:spcBef>
          <a:spcPct val="0"/>
        </a:spcBef>
        <a:spcAft>
          <a:spcPct val="0"/>
        </a:spcAft>
        <a:defRPr sz="4400" u="sng">
          <a:solidFill>
            <a:schemeClr val="tx2"/>
          </a:solidFill>
          <a:latin typeface="Arial" charset="0"/>
        </a:defRPr>
      </a:lvl5pPr>
      <a:lvl6pPr marL="457200" algn="l" rtl="0" fontAlgn="base">
        <a:spcBef>
          <a:spcPct val="0"/>
        </a:spcBef>
        <a:spcAft>
          <a:spcPct val="0"/>
        </a:spcAft>
        <a:defRPr sz="4400" u="sng">
          <a:solidFill>
            <a:schemeClr val="tx2"/>
          </a:solidFill>
          <a:latin typeface="Arial" charset="0"/>
        </a:defRPr>
      </a:lvl6pPr>
      <a:lvl7pPr marL="914400" algn="l" rtl="0" fontAlgn="base">
        <a:spcBef>
          <a:spcPct val="0"/>
        </a:spcBef>
        <a:spcAft>
          <a:spcPct val="0"/>
        </a:spcAft>
        <a:defRPr sz="4400" u="sng">
          <a:solidFill>
            <a:schemeClr val="tx2"/>
          </a:solidFill>
          <a:latin typeface="Arial" charset="0"/>
        </a:defRPr>
      </a:lvl7pPr>
      <a:lvl8pPr marL="1371600" algn="l" rtl="0" fontAlgn="base">
        <a:spcBef>
          <a:spcPct val="0"/>
        </a:spcBef>
        <a:spcAft>
          <a:spcPct val="0"/>
        </a:spcAft>
        <a:defRPr sz="4400" u="sng">
          <a:solidFill>
            <a:schemeClr val="tx2"/>
          </a:solidFill>
          <a:latin typeface="Arial" charset="0"/>
        </a:defRPr>
      </a:lvl8pPr>
      <a:lvl9pPr marL="1828800" algn="l" rtl="0" fontAlgn="base">
        <a:spcBef>
          <a:spcPct val="0"/>
        </a:spcBef>
        <a:spcAft>
          <a:spcPct val="0"/>
        </a:spcAft>
        <a:defRPr sz="4400" u="sng">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emf"/><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oregonocean.info/index.php?option=com_content&amp;view=article&amp;id=480:stac-review-of-oregon-marine-planning-data&amp;catid=15:stay-up-to-date-on-ocean-alternative-energy&amp;Itemid=12"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t>Habitat Suitability Models</a:t>
            </a:r>
          </a:p>
        </p:txBody>
      </p:sp>
      <p:sp>
        <p:nvSpPr>
          <p:cNvPr id="11267" name="Content Placeholder 2"/>
          <p:cNvSpPr>
            <a:spLocks noGrp="1"/>
          </p:cNvSpPr>
          <p:nvPr>
            <p:ph idx="1"/>
          </p:nvPr>
        </p:nvSpPr>
        <p:spPr>
          <a:xfrm>
            <a:off x="999931" y="1066800"/>
            <a:ext cx="7924800" cy="4953000"/>
          </a:xfrm>
        </p:spPr>
        <p:txBody>
          <a:bodyPr/>
          <a:lstStyle/>
          <a:p>
            <a:r>
              <a:rPr lang="en-US" sz="2800" dirty="0"/>
              <a:t>Goal: find the suitable habitat for a species</a:t>
            </a:r>
          </a:p>
          <a:p>
            <a:r>
              <a:rPr lang="en-US" sz="2800" dirty="0"/>
              <a:t>Also called “Species Distribution Models”</a:t>
            </a:r>
          </a:p>
          <a:p>
            <a:pPr marL="342900" lvl="1" indent="-342900">
              <a:buFontTx/>
              <a:buChar char="•"/>
            </a:pPr>
            <a:r>
              <a:rPr lang="en-US" dirty="0"/>
              <a:t>Ecological Niche Modeling (ENM)</a:t>
            </a:r>
          </a:p>
          <a:p>
            <a:endParaRPr lang="en-US" dirty="0"/>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0226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TextBox 3"/>
          <p:cNvSpPr txBox="1">
            <a:spLocks noChangeArrowheads="1"/>
          </p:cNvSpPr>
          <p:nvPr/>
        </p:nvSpPr>
        <p:spPr bwMode="auto">
          <a:xfrm>
            <a:off x="5889625" y="6488113"/>
            <a:ext cx="3254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Tree Sparrow, Herts Bird Club</a:t>
            </a:r>
          </a:p>
        </p:txBody>
      </p:sp>
      <p:pic>
        <p:nvPicPr>
          <p:cNvPr id="112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743200"/>
            <a:ext cx="5176838" cy="34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1" name="TextBox 7"/>
          <p:cNvSpPr txBox="1">
            <a:spLocks noChangeArrowheads="1"/>
          </p:cNvSpPr>
          <p:nvPr/>
        </p:nvSpPr>
        <p:spPr bwMode="auto">
          <a:xfrm>
            <a:off x="990600" y="6149975"/>
            <a:ext cx="2236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Tamarisk, NIISS.org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HSM Issues</a:t>
            </a:r>
          </a:p>
        </p:txBody>
      </p:sp>
      <p:pic>
        <p:nvPicPr>
          <p:cNvPr id="6" name="Picture 5"/>
          <p:cNvPicPr>
            <a:picLocks noChangeAspect="1"/>
          </p:cNvPicPr>
          <p:nvPr/>
        </p:nvPicPr>
        <p:blipFill>
          <a:blip r:embed="rId2"/>
          <a:stretch>
            <a:fillRect/>
          </a:stretch>
        </p:blipFill>
        <p:spPr>
          <a:xfrm>
            <a:off x="1604" y="3051055"/>
            <a:ext cx="5713396" cy="3806945"/>
          </a:xfrm>
          <a:prstGeom prst="rect">
            <a:avLst/>
          </a:prstGeom>
        </p:spPr>
      </p:pic>
      <p:sp>
        <p:nvSpPr>
          <p:cNvPr id="8" name="TextBox 7"/>
          <p:cNvSpPr txBox="1"/>
          <p:nvPr/>
        </p:nvSpPr>
        <p:spPr>
          <a:xfrm>
            <a:off x="0" y="6552125"/>
            <a:ext cx="4267200" cy="276999"/>
          </a:xfrm>
          <a:prstGeom prst="rect">
            <a:avLst/>
          </a:prstGeom>
          <a:noFill/>
        </p:spPr>
        <p:txBody>
          <a:bodyPr wrap="square" rtlCol="0">
            <a:spAutoFit/>
          </a:bodyPr>
          <a:lstStyle/>
          <a:p>
            <a:r>
              <a:rPr lang="en-US" sz="1200" dirty="0">
                <a:solidFill>
                  <a:schemeClr val="bg1"/>
                </a:solidFill>
              </a:rPr>
              <a:t>North Island, Seychelles </a:t>
            </a:r>
            <a:r>
              <a:rPr lang="en-US" sz="1200" i="1" cap="all" dirty="0">
                <a:solidFill>
                  <a:schemeClr val="bg1"/>
                </a:solidFill>
              </a:rPr>
              <a:t>PHOTO: AUSTEN JOHNSTON</a:t>
            </a:r>
            <a:endParaRPr lang="en-US" sz="1200" dirty="0">
              <a:solidFill>
                <a:schemeClr val="bg1"/>
              </a:solidFill>
            </a:endParaRP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0" y="914400"/>
            <a:ext cx="4572000" cy="353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133600" y="1371600"/>
            <a:ext cx="2446504" cy="830997"/>
          </a:xfrm>
          <a:prstGeom prst="rect">
            <a:avLst/>
          </a:prstGeom>
          <a:noFill/>
        </p:spPr>
        <p:txBody>
          <a:bodyPr wrap="none" rtlCol="0">
            <a:spAutoFit/>
          </a:bodyPr>
          <a:lstStyle/>
          <a:p>
            <a:pPr algn="r"/>
            <a:r>
              <a:rPr lang="en-US" sz="2400" dirty="0"/>
              <a:t>Human-Modified</a:t>
            </a:r>
          </a:p>
          <a:p>
            <a:pPr algn="r"/>
            <a:r>
              <a:rPr lang="en-US" sz="2400" dirty="0"/>
              <a:t>Environments</a:t>
            </a:r>
          </a:p>
        </p:txBody>
      </p:sp>
      <p:sp>
        <p:nvSpPr>
          <p:cNvPr id="11" name="TextBox 10"/>
          <p:cNvSpPr txBox="1"/>
          <p:nvPr/>
        </p:nvSpPr>
        <p:spPr>
          <a:xfrm>
            <a:off x="5791200" y="5867400"/>
            <a:ext cx="1348446" cy="830997"/>
          </a:xfrm>
          <a:prstGeom prst="rect">
            <a:avLst/>
          </a:prstGeom>
          <a:noFill/>
        </p:spPr>
        <p:txBody>
          <a:bodyPr wrap="none" rtlCol="0">
            <a:spAutoFit/>
          </a:bodyPr>
          <a:lstStyle/>
          <a:p>
            <a:r>
              <a:rPr lang="en-US" sz="2400" dirty="0"/>
              <a:t>Isolated </a:t>
            </a:r>
          </a:p>
          <a:p>
            <a:r>
              <a:rPr lang="en-US" sz="2400" dirty="0"/>
              <a:t>Areas</a:t>
            </a:r>
          </a:p>
        </p:txBody>
      </p:sp>
      <p:sp>
        <p:nvSpPr>
          <p:cNvPr id="5" name="TextBox 4"/>
          <p:cNvSpPr txBox="1"/>
          <p:nvPr/>
        </p:nvSpPr>
        <p:spPr>
          <a:xfrm>
            <a:off x="8077200" y="838200"/>
            <a:ext cx="1172116" cy="369332"/>
          </a:xfrm>
          <a:prstGeom prst="rect">
            <a:avLst/>
          </a:prstGeom>
          <a:noFill/>
        </p:spPr>
        <p:txBody>
          <a:bodyPr wrap="none" rtlCol="0">
            <a:spAutoFit/>
          </a:bodyPr>
          <a:lstStyle/>
          <a:p>
            <a:r>
              <a:rPr lang="en-US" dirty="0"/>
              <a:t>clizen.org</a:t>
            </a:r>
          </a:p>
        </p:txBody>
      </p:sp>
    </p:spTree>
    <p:extLst>
      <p:ext uri="{BB962C8B-B14F-4D97-AF65-F5344CB8AC3E}">
        <p14:creationId xmlns:p14="http://schemas.microsoft.com/office/powerpoint/2010/main" val="3706843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a:t>Early Methods</a:t>
            </a:r>
          </a:p>
        </p:txBody>
      </p:sp>
      <p:sp>
        <p:nvSpPr>
          <p:cNvPr id="13315" name="Content Placeholder 2"/>
          <p:cNvSpPr>
            <a:spLocks noGrp="1"/>
          </p:cNvSpPr>
          <p:nvPr>
            <p:ph idx="1"/>
          </p:nvPr>
        </p:nvSpPr>
        <p:spPr>
          <a:xfrm>
            <a:off x="1066800" y="1219200"/>
            <a:ext cx="7924800" cy="5257800"/>
          </a:xfrm>
        </p:spPr>
        <p:txBody>
          <a:bodyPr/>
          <a:lstStyle/>
          <a:p>
            <a:r>
              <a:rPr lang="en-US" dirty="0" err="1"/>
              <a:t>BioClim</a:t>
            </a:r>
            <a:r>
              <a:rPr lang="en-US" dirty="0"/>
              <a:t>: 2 box method</a:t>
            </a:r>
          </a:p>
          <a:p>
            <a:r>
              <a:rPr lang="en-US" dirty="0" err="1"/>
              <a:t>BioMapper</a:t>
            </a:r>
            <a:r>
              <a:rPr lang="en-US" dirty="0"/>
              <a:t>: </a:t>
            </a:r>
            <a:r>
              <a:rPr lang="pt-BR" dirty="0"/>
              <a:t>Ecological Niche Factor Analysis (ENFA) </a:t>
            </a:r>
            <a:endParaRPr lang="en-US" dirty="0"/>
          </a:p>
          <a:p>
            <a:r>
              <a:rPr lang="en-US" dirty="0"/>
              <a:t>Genetic Algorithm for Rule Set Production (GARP)</a:t>
            </a:r>
          </a:p>
          <a:p>
            <a:r>
              <a:rPr lang="en-US" dirty="0" smtClean="0"/>
              <a:t>Kernel </a:t>
            </a:r>
            <a:r>
              <a:rPr lang="en-US" dirty="0"/>
              <a:t>Methods</a:t>
            </a:r>
          </a:p>
          <a:p>
            <a:r>
              <a:rPr lang="en-US" dirty="0"/>
              <a:t>Neural Networks</a:t>
            </a:r>
          </a:p>
        </p:txBody>
      </p:sp>
    </p:spTree>
    <p:extLst>
      <p:ext uri="{BB962C8B-B14F-4D97-AF65-F5344CB8AC3E}">
        <p14:creationId xmlns:p14="http://schemas.microsoft.com/office/powerpoint/2010/main" val="3004418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Latest Methods</a:t>
            </a:r>
          </a:p>
        </p:txBody>
      </p:sp>
      <p:sp>
        <p:nvSpPr>
          <p:cNvPr id="14339" name="Content Placeholder 2"/>
          <p:cNvSpPr>
            <a:spLocks noGrp="1"/>
          </p:cNvSpPr>
          <p:nvPr>
            <p:ph idx="1"/>
          </p:nvPr>
        </p:nvSpPr>
        <p:spPr/>
        <p:txBody>
          <a:bodyPr/>
          <a:lstStyle/>
          <a:p>
            <a:r>
              <a:rPr lang="en-US" dirty="0"/>
              <a:t>Multivariate adaptive regression splines (MARS)</a:t>
            </a:r>
          </a:p>
          <a:p>
            <a:r>
              <a:rPr lang="en-US" dirty="0"/>
              <a:t>Non-Parametric Multiplicative Regression (NPMR)</a:t>
            </a:r>
          </a:p>
          <a:p>
            <a:r>
              <a:rPr lang="en-US" dirty="0"/>
              <a:t>MaxEnt – piece-wise regression with Maximum Entropy optimization</a:t>
            </a:r>
          </a:p>
          <a:p>
            <a:r>
              <a:rPr lang="en-US" dirty="0"/>
              <a:t>Hyper-Envelope Modeling Interface (HEMI 2), Bezier curves</a:t>
            </a:r>
          </a:p>
          <a:p>
            <a:endParaRPr lang="en-US" dirty="0"/>
          </a:p>
        </p:txBody>
      </p:sp>
    </p:spTree>
    <p:extLst>
      <p:ext uri="{BB962C8B-B14F-4D97-AF65-F5344CB8AC3E}">
        <p14:creationId xmlns:p14="http://schemas.microsoft.com/office/powerpoint/2010/main" val="2738679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900113"/>
            <a:ext cx="9144000" cy="59578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dirty="0"/>
          </a:p>
        </p:txBody>
      </p:sp>
      <p:sp>
        <p:nvSpPr>
          <p:cNvPr id="10243" name="Title 6"/>
          <p:cNvSpPr>
            <a:spLocks noGrp="1"/>
          </p:cNvSpPr>
          <p:nvPr>
            <p:ph type="title"/>
          </p:nvPr>
        </p:nvSpPr>
        <p:spPr/>
        <p:txBody>
          <a:bodyPr/>
          <a:lstStyle/>
          <a:p>
            <a:r>
              <a:rPr lang="en-US" dirty="0"/>
              <a:t>Two Overall Approaches</a:t>
            </a:r>
          </a:p>
        </p:txBody>
      </p:sp>
      <p:sp>
        <p:nvSpPr>
          <p:cNvPr id="6" name="Rectangle 5"/>
          <p:cNvSpPr/>
          <p:nvPr/>
        </p:nvSpPr>
        <p:spPr>
          <a:xfrm>
            <a:off x="1300163" y="1685925"/>
            <a:ext cx="1700212" cy="485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Occurrences</a:t>
            </a:r>
          </a:p>
        </p:txBody>
      </p:sp>
      <p:sp>
        <p:nvSpPr>
          <p:cNvPr id="8" name="Rectangle 7"/>
          <p:cNvSpPr/>
          <p:nvPr/>
        </p:nvSpPr>
        <p:spPr>
          <a:xfrm>
            <a:off x="6557963" y="1709738"/>
            <a:ext cx="1809750" cy="776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“Greenhouse” experiments</a:t>
            </a:r>
          </a:p>
        </p:txBody>
      </p:sp>
      <p:sp>
        <p:nvSpPr>
          <p:cNvPr id="10246" name="TextBox 8"/>
          <p:cNvSpPr txBox="1">
            <a:spLocks noChangeArrowheads="1"/>
          </p:cNvSpPr>
          <p:nvPr/>
        </p:nvSpPr>
        <p:spPr bwMode="auto">
          <a:xfrm>
            <a:off x="971550" y="1171575"/>
            <a:ext cx="241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Occurrence/Presence</a:t>
            </a:r>
          </a:p>
        </p:txBody>
      </p:sp>
      <p:sp>
        <p:nvSpPr>
          <p:cNvPr id="10247" name="TextBox 9"/>
          <p:cNvSpPr txBox="1">
            <a:spLocks noChangeArrowheads="1"/>
          </p:cNvSpPr>
          <p:nvPr/>
        </p:nvSpPr>
        <p:spPr bwMode="auto">
          <a:xfrm>
            <a:off x="6744494" y="1236662"/>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Mechanistic</a:t>
            </a:r>
          </a:p>
        </p:txBody>
      </p:sp>
      <p:sp>
        <p:nvSpPr>
          <p:cNvPr id="11" name="Rectangle 10"/>
          <p:cNvSpPr/>
          <p:nvPr/>
        </p:nvSpPr>
        <p:spPr>
          <a:xfrm>
            <a:off x="3814763" y="4443413"/>
            <a:ext cx="1943100" cy="742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Environmental</a:t>
            </a:r>
            <a:endParaRPr lang="en-US" dirty="0">
              <a:solidFill>
                <a:schemeClr val="tx1"/>
              </a:solidFill>
            </a:endParaRPr>
          </a:p>
          <a:p>
            <a:pPr algn="ctr">
              <a:defRPr/>
            </a:pPr>
            <a:r>
              <a:rPr lang="en-US" dirty="0">
                <a:solidFill>
                  <a:schemeClr val="tx1"/>
                </a:solidFill>
              </a:rPr>
              <a:t>Layers</a:t>
            </a:r>
          </a:p>
        </p:txBody>
      </p:sp>
      <p:sp>
        <p:nvSpPr>
          <p:cNvPr id="12" name="Rectangle 11"/>
          <p:cNvSpPr/>
          <p:nvPr/>
        </p:nvSpPr>
        <p:spPr>
          <a:xfrm>
            <a:off x="1300163" y="3657600"/>
            <a:ext cx="1671637" cy="557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Model</a:t>
            </a:r>
          </a:p>
        </p:txBody>
      </p:sp>
      <p:sp>
        <p:nvSpPr>
          <p:cNvPr id="13" name="Rectangle 12"/>
          <p:cNvSpPr/>
          <p:nvPr/>
        </p:nvSpPr>
        <p:spPr>
          <a:xfrm>
            <a:off x="6638925" y="3638550"/>
            <a:ext cx="1614488" cy="557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Model</a:t>
            </a:r>
          </a:p>
        </p:txBody>
      </p:sp>
      <p:sp>
        <p:nvSpPr>
          <p:cNvPr id="14" name="Rectangle 13"/>
          <p:cNvSpPr/>
          <p:nvPr/>
        </p:nvSpPr>
        <p:spPr>
          <a:xfrm>
            <a:off x="3962400" y="5705475"/>
            <a:ext cx="1614488" cy="557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Map</a:t>
            </a:r>
          </a:p>
        </p:txBody>
      </p:sp>
      <p:cxnSp>
        <p:nvCxnSpPr>
          <p:cNvPr id="18" name="Elbow Connector 17"/>
          <p:cNvCxnSpPr>
            <a:stCxn id="6" idx="2"/>
            <a:endCxn id="23" idx="0"/>
          </p:cNvCxnSpPr>
          <p:nvPr/>
        </p:nvCxnSpPr>
        <p:spPr>
          <a:xfrm rot="5400000">
            <a:off x="1911350" y="2403475"/>
            <a:ext cx="471488" cy="7938"/>
          </a:xfrm>
          <a:prstGeom prst="bentConnector3">
            <a:avLst>
              <a:gd name="adj1" fmla="val 50000"/>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8" idx="2"/>
            <a:endCxn id="57" idx="0"/>
          </p:cNvCxnSpPr>
          <p:nvPr/>
        </p:nvCxnSpPr>
        <p:spPr>
          <a:xfrm rot="5400000">
            <a:off x="7322344" y="2612231"/>
            <a:ext cx="266700" cy="14288"/>
          </a:xfrm>
          <a:prstGeom prst="bentConnector3">
            <a:avLst>
              <a:gd name="adj1" fmla="val 50000"/>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300163" y="2643188"/>
            <a:ext cx="1685925"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Correlate</a:t>
            </a:r>
          </a:p>
        </p:txBody>
      </p:sp>
      <p:cxnSp>
        <p:nvCxnSpPr>
          <p:cNvPr id="26" name="Elbow Connector 25"/>
          <p:cNvCxnSpPr>
            <a:stCxn id="11" idx="0"/>
            <a:endCxn id="23" idx="3"/>
          </p:cNvCxnSpPr>
          <p:nvPr/>
        </p:nvCxnSpPr>
        <p:spPr>
          <a:xfrm rot="16200000" flipV="1">
            <a:off x="3114676" y="2771775"/>
            <a:ext cx="1543050" cy="1800225"/>
          </a:xfrm>
          <a:prstGeom prst="bentConnector2">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23" idx="2"/>
            <a:endCxn id="12" idx="0"/>
          </p:cNvCxnSpPr>
          <p:nvPr/>
        </p:nvCxnSpPr>
        <p:spPr>
          <a:xfrm rot="5400000">
            <a:off x="1889919" y="3404394"/>
            <a:ext cx="500062" cy="6350"/>
          </a:xfrm>
          <a:prstGeom prst="bentConnector3">
            <a:avLst>
              <a:gd name="adj1" fmla="val 50000"/>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314450" y="4557713"/>
            <a:ext cx="1614488" cy="485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Generate</a:t>
            </a:r>
          </a:p>
        </p:txBody>
      </p:sp>
      <p:cxnSp>
        <p:nvCxnSpPr>
          <p:cNvPr id="37" name="Elbow Connector 36"/>
          <p:cNvCxnSpPr>
            <a:stCxn id="12" idx="2"/>
            <a:endCxn id="36" idx="0"/>
          </p:cNvCxnSpPr>
          <p:nvPr/>
        </p:nvCxnSpPr>
        <p:spPr>
          <a:xfrm rot="5400000">
            <a:off x="1958182" y="4379119"/>
            <a:ext cx="342900" cy="14287"/>
          </a:xfrm>
          <a:prstGeom prst="bentConnector3">
            <a:avLst>
              <a:gd name="adj1" fmla="val 50000"/>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11" idx="1"/>
            <a:endCxn id="36" idx="3"/>
          </p:cNvCxnSpPr>
          <p:nvPr/>
        </p:nvCxnSpPr>
        <p:spPr>
          <a:xfrm rot="10800000">
            <a:off x="2928938" y="4800600"/>
            <a:ext cx="885825" cy="14288"/>
          </a:xfrm>
          <a:prstGeom prst="bentConnector3">
            <a:avLst>
              <a:gd name="adj1" fmla="val 50000"/>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7" name="Rounded Rectangle 56"/>
          <p:cNvSpPr/>
          <p:nvPr/>
        </p:nvSpPr>
        <p:spPr>
          <a:xfrm>
            <a:off x="6624638" y="2752725"/>
            <a:ext cx="1647825"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Design</a:t>
            </a:r>
          </a:p>
        </p:txBody>
      </p:sp>
      <p:cxnSp>
        <p:nvCxnSpPr>
          <p:cNvPr id="62" name="Elbow Connector 61"/>
          <p:cNvCxnSpPr>
            <a:stCxn id="57" idx="2"/>
            <a:endCxn id="13" idx="0"/>
          </p:cNvCxnSpPr>
          <p:nvPr/>
        </p:nvCxnSpPr>
        <p:spPr>
          <a:xfrm rot="5400000">
            <a:off x="7262019" y="3452019"/>
            <a:ext cx="371475" cy="1587"/>
          </a:xfrm>
          <a:prstGeom prst="bentConnector3">
            <a:avLst>
              <a:gd name="adj1" fmla="val 50000"/>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5" name="Elbow Connector 64"/>
          <p:cNvCxnSpPr>
            <a:stCxn id="13" idx="2"/>
            <a:endCxn id="68" idx="0"/>
          </p:cNvCxnSpPr>
          <p:nvPr/>
        </p:nvCxnSpPr>
        <p:spPr>
          <a:xfrm rot="16200000" flipH="1">
            <a:off x="7273132" y="4369594"/>
            <a:ext cx="357187" cy="9525"/>
          </a:xfrm>
          <a:prstGeom prst="bentConnector3">
            <a:avLst>
              <a:gd name="adj1" fmla="val 50000"/>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6643688" y="4552950"/>
            <a:ext cx="1624012" cy="485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Generate</a:t>
            </a:r>
          </a:p>
        </p:txBody>
      </p:sp>
      <p:cxnSp>
        <p:nvCxnSpPr>
          <p:cNvPr id="71" name="Elbow Connector 70"/>
          <p:cNvCxnSpPr>
            <a:stCxn id="36" idx="2"/>
            <a:endCxn id="14" idx="1"/>
          </p:cNvCxnSpPr>
          <p:nvPr/>
        </p:nvCxnSpPr>
        <p:spPr>
          <a:xfrm rot="16200000" flipH="1">
            <a:off x="2572544" y="4593432"/>
            <a:ext cx="939800" cy="1839912"/>
          </a:xfrm>
          <a:prstGeom prst="bentConnector2">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68" idx="2"/>
            <a:endCxn id="14" idx="3"/>
          </p:cNvCxnSpPr>
          <p:nvPr/>
        </p:nvCxnSpPr>
        <p:spPr>
          <a:xfrm rot="5400000">
            <a:off x="6043613" y="4572000"/>
            <a:ext cx="946150" cy="1879600"/>
          </a:xfrm>
          <a:prstGeom prst="bentConnector2">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1" name="Elbow Connector 90"/>
          <p:cNvCxnSpPr>
            <a:stCxn id="11" idx="3"/>
            <a:endCxn id="68" idx="1"/>
          </p:cNvCxnSpPr>
          <p:nvPr/>
        </p:nvCxnSpPr>
        <p:spPr>
          <a:xfrm flipV="1">
            <a:off x="5757863" y="4795838"/>
            <a:ext cx="885825" cy="19050"/>
          </a:xfrm>
          <a:prstGeom prst="bentConnector3">
            <a:avLst>
              <a:gd name="adj1" fmla="val 50000"/>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Doug-Fir vs. Temperature</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66800"/>
            <a:ext cx="5876925" cy="540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rot="5400000">
            <a:off x="7210425" y="3533775"/>
            <a:ext cx="2228850" cy="342900"/>
          </a:xfrm>
          <a:prstGeom prst="rect">
            <a:avLst/>
          </a:prstGeom>
        </p:spPr>
      </p:pic>
      <p:sp>
        <p:nvSpPr>
          <p:cNvPr id="4" name="TextBox 3"/>
          <p:cNvSpPr txBox="1"/>
          <p:nvPr/>
        </p:nvSpPr>
        <p:spPr>
          <a:xfrm>
            <a:off x="7963986" y="1981200"/>
            <a:ext cx="748987" cy="646331"/>
          </a:xfrm>
          <a:prstGeom prst="rect">
            <a:avLst/>
          </a:prstGeom>
          <a:noFill/>
        </p:spPr>
        <p:txBody>
          <a:bodyPr wrap="none" rtlCol="0">
            <a:spAutoFit/>
          </a:bodyPr>
          <a:lstStyle/>
          <a:p>
            <a:pPr algn="ctr"/>
            <a:r>
              <a:rPr lang="en-US" dirty="0"/>
              <a:t>Low </a:t>
            </a:r>
          </a:p>
          <a:p>
            <a:pPr algn="ctr"/>
            <a:r>
              <a:rPr lang="en-US" dirty="0"/>
              <a:t>Temp</a:t>
            </a:r>
          </a:p>
        </p:txBody>
      </p:sp>
      <p:sp>
        <p:nvSpPr>
          <p:cNvPr id="6" name="TextBox 5"/>
          <p:cNvSpPr txBox="1"/>
          <p:nvPr/>
        </p:nvSpPr>
        <p:spPr>
          <a:xfrm>
            <a:off x="7931926" y="4876800"/>
            <a:ext cx="748988" cy="923330"/>
          </a:xfrm>
          <a:prstGeom prst="rect">
            <a:avLst/>
          </a:prstGeom>
          <a:noFill/>
        </p:spPr>
        <p:txBody>
          <a:bodyPr wrap="none" rtlCol="0">
            <a:spAutoFit/>
          </a:bodyPr>
          <a:lstStyle/>
          <a:p>
            <a:pPr algn="ctr"/>
            <a:r>
              <a:rPr lang="en-US" dirty="0"/>
              <a:t>High </a:t>
            </a:r>
          </a:p>
          <a:p>
            <a:pPr algn="ctr"/>
            <a:r>
              <a:rPr lang="en-US" dirty="0"/>
              <a:t>Temp</a:t>
            </a:r>
          </a:p>
          <a:p>
            <a:pPr algn="ctr"/>
            <a:endParaRPr lang="en-US" dirty="0"/>
          </a:p>
        </p:txBody>
      </p:sp>
    </p:spTree>
    <p:extLst>
      <p:ext uri="{BB962C8B-B14F-4D97-AF65-F5344CB8AC3E}">
        <p14:creationId xmlns:p14="http://schemas.microsoft.com/office/powerpoint/2010/main" val="2272185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Doug-Fir vs. Temperature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219200"/>
            <a:ext cx="6346371" cy="4442460"/>
          </a:xfrm>
          <a:prstGeom prst="rect">
            <a:avLst/>
          </a:prstGeom>
        </p:spPr>
      </p:pic>
      <p:sp>
        <p:nvSpPr>
          <p:cNvPr id="7" name="TextBox 6"/>
          <p:cNvSpPr txBox="1"/>
          <p:nvPr/>
        </p:nvSpPr>
        <p:spPr>
          <a:xfrm rot="16200000">
            <a:off x="120847" y="3384354"/>
            <a:ext cx="3480440" cy="369332"/>
          </a:xfrm>
          <a:prstGeom prst="rect">
            <a:avLst/>
          </a:prstGeom>
          <a:noFill/>
        </p:spPr>
        <p:txBody>
          <a:bodyPr wrap="none" rtlCol="0">
            <a:spAutoFit/>
          </a:bodyPr>
          <a:lstStyle/>
          <a:p>
            <a:r>
              <a:rPr lang="en-US" dirty="0"/>
              <a:t>Relative Density of Occurrences</a:t>
            </a:r>
          </a:p>
        </p:txBody>
      </p:sp>
      <p:sp>
        <p:nvSpPr>
          <p:cNvPr id="8" name="TextBox 7"/>
          <p:cNvSpPr txBox="1"/>
          <p:nvPr/>
        </p:nvSpPr>
        <p:spPr>
          <a:xfrm>
            <a:off x="2895600" y="5562600"/>
            <a:ext cx="4733155" cy="369332"/>
          </a:xfrm>
          <a:prstGeom prst="rect">
            <a:avLst/>
          </a:prstGeom>
          <a:noFill/>
        </p:spPr>
        <p:txBody>
          <a:bodyPr wrap="none" rtlCol="0">
            <a:spAutoFit/>
          </a:bodyPr>
          <a:lstStyle/>
          <a:p>
            <a:r>
              <a:rPr lang="en-US" dirty="0"/>
              <a:t>Mean Annual Temperature in degrees C * 10</a:t>
            </a:r>
          </a:p>
        </p:txBody>
      </p:sp>
      <p:sp>
        <p:nvSpPr>
          <p:cNvPr id="9" name="TextBox 8"/>
          <p:cNvSpPr txBox="1"/>
          <p:nvPr/>
        </p:nvSpPr>
        <p:spPr>
          <a:xfrm>
            <a:off x="990600" y="6498193"/>
            <a:ext cx="7680308" cy="338554"/>
          </a:xfrm>
          <a:prstGeom prst="rect">
            <a:avLst/>
          </a:prstGeom>
          <a:noFill/>
        </p:spPr>
        <p:txBody>
          <a:bodyPr wrap="none" rtlCol="0">
            <a:spAutoFit/>
          </a:bodyPr>
          <a:lstStyle/>
          <a:p>
            <a:r>
              <a:rPr lang="en-US" sz="1600" dirty="0"/>
              <a:t>Green: histogram of environmental variable values, Red: histogram of occurrences</a:t>
            </a:r>
          </a:p>
        </p:txBody>
      </p:sp>
    </p:spTree>
    <p:extLst>
      <p:ext uri="{BB962C8B-B14F-4D97-AF65-F5344CB8AC3E}">
        <p14:creationId xmlns:p14="http://schemas.microsoft.com/office/powerpoint/2010/main" val="466207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Doug-Fir vs. Precipitation</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43000"/>
            <a:ext cx="5886450" cy="540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rot="16200000">
            <a:off x="7210425" y="3533775"/>
            <a:ext cx="2228850" cy="342900"/>
          </a:xfrm>
          <a:prstGeom prst="rect">
            <a:avLst/>
          </a:prstGeom>
        </p:spPr>
      </p:pic>
      <p:sp>
        <p:nvSpPr>
          <p:cNvPr id="5" name="TextBox 4"/>
          <p:cNvSpPr txBox="1"/>
          <p:nvPr/>
        </p:nvSpPr>
        <p:spPr>
          <a:xfrm>
            <a:off x="7919133" y="1981200"/>
            <a:ext cx="838691" cy="646331"/>
          </a:xfrm>
          <a:prstGeom prst="rect">
            <a:avLst/>
          </a:prstGeom>
          <a:noFill/>
        </p:spPr>
        <p:txBody>
          <a:bodyPr wrap="none" rtlCol="0">
            <a:spAutoFit/>
          </a:bodyPr>
          <a:lstStyle/>
          <a:p>
            <a:pPr algn="ctr"/>
            <a:r>
              <a:rPr lang="en-US" dirty="0"/>
              <a:t>High</a:t>
            </a:r>
          </a:p>
          <a:p>
            <a:pPr algn="ctr"/>
            <a:r>
              <a:rPr lang="en-US" dirty="0" err="1"/>
              <a:t>Precip</a:t>
            </a:r>
            <a:endParaRPr lang="en-US" dirty="0"/>
          </a:p>
        </p:txBody>
      </p:sp>
      <p:sp>
        <p:nvSpPr>
          <p:cNvPr id="6" name="TextBox 5"/>
          <p:cNvSpPr txBox="1"/>
          <p:nvPr/>
        </p:nvSpPr>
        <p:spPr>
          <a:xfrm>
            <a:off x="7887073" y="4876800"/>
            <a:ext cx="838691" cy="646331"/>
          </a:xfrm>
          <a:prstGeom prst="rect">
            <a:avLst/>
          </a:prstGeom>
          <a:noFill/>
        </p:spPr>
        <p:txBody>
          <a:bodyPr wrap="none" rtlCol="0">
            <a:spAutoFit/>
          </a:bodyPr>
          <a:lstStyle/>
          <a:p>
            <a:pPr algn="ctr"/>
            <a:r>
              <a:rPr lang="en-US" dirty="0"/>
              <a:t>Low </a:t>
            </a:r>
          </a:p>
          <a:p>
            <a:pPr algn="ctr"/>
            <a:r>
              <a:rPr lang="en-US" dirty="0" err="1"/>
              <a:t>Precip</a:t>
            </a:r>
            <a:endParaRPr lang="en-US" dirty="0"/>
          </a:p>
        </p:txBody>
      </p:sp>
    </p:spTree>
    <p:extLst>
      <p:ext uri="{BB962C8B-B14F-4D97-AF65-F5344CB8AC3E}">
        <p14:creationId xmlns:p14="http://schemas.microsoft.com/office/powerpoint/2010/main" val="894078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381000"/>
            <a:ext cx="6477000" cy="6477000"/>
          </a:xfrm>
          <a:prstGeom prst="rect">
            <a:avLst/>
          </a:prstGeom>
        </p:spPr>
      </p:pic>
      <p:sp>
        <p:nvSpPr>
          <p:cNvPr id="2" name="Title 1"/>
          <p:cNvSpPr>
            <a:spLocks noGrp="1"/>
          </p:cNvSpPr>
          <p:nvPr>
            <p:ph type="title"/>
          </p:nvPr>
        </p:nvSpPr>
        <p:spPr/>
        <p:txBody>
          <a:bodyPr/>
          <a:lstStyle/>
          <a:p>
            <a:r>
              <a:rPr lang="en-US" dirty="0"/>
              <a:t>Doug-Fir vs. Precipitation</a:t>
            </a:r>
          </a:p>
        </p:txBody>
      </p:sp>
      <p:sp>
        <p:nvSpPr>
          <p:cNvPr id="4" name="TextBox 3"/>
          <p:cNvSpPr txBox="1"/>
          <p:nvPr/>
        </p:nvSpPr>
        <p:spPr>
          <a:xfrm>
            <a:off x="3810000" y="5943600"/>
            <a:ext cx="3647152" cy="369332"/>
          </a:xfrm>
          <a:prstGeom prst="rect">
            <a:avLst/>
          </a:prstGeom>
          <a:noFill/>
        </p:spPr>
        <p:txBody>
          <a:bodyPr wrap="none" rtlCol="0">
            <a:spAutoFit/>
          </a:bodyPr>
          <a:lstStyle/>
          <a:p>
            <a:r>
              <a:rPr lang="en-US" dirty="0"/>
              <a:t>Annual Precipitation in Millimeters</a:t>
            </a:r>
          </a:p>
        </p:txBody>
      </p:sp>
      <p:sp>
        <p:nvSpPr>
          <p:cNvPr id="5" name="TextBox 4"/>
          <p:cNvSpPr txBox="1"/>
          <p:nvPr/>
        </p:nvSpPr>
        <p:spPr>
          <a:xfrm rot="16200000">
            <a:off x="120849" y="3467251"/>
            <a:ext cx="3480440" cy="369332"/>
          </a:xfrm>
          <a:prstGeom prst="rect">
            <a:avLst/>
          </a:prstGeom>
          <a:noFill/>
        </p:spPr>
        <p:txBody>
          <a:bodyPr wrap="none" rtlCol="0">
            <a:spAutoFit/>
          </a:bodyPr>
          <a:lstStyle/>
          <a:p>
            <a:r>
              <a:rPr lang="en-US" dirty="0"/>
              <a:t>Relative Density of Occurrences</a:t>
            </a:r>
          </a:p>
        </p:txBody>
      </p:sp>
      <p:sp>
        <p:nvSpPr>
          <p:cNvPr id="7" name="TextBox 6"/>
          <p:cNvSpPr txBox="1"/>
          <p:nvPr/>
        </p:nvSpPr>
        <p:spPr>
          <a:xfrm>
            <a:off x="990600" y="6498193"/>
            <a:ext cx="7680308" cy="338554"/>
          </a:xfrm>
          <a:prstGeom prst="rect">
            <a:avLst/>
          </a:prstGeom>
          <a:noFill/>
        </p:spPr>
        <p:txBody>
          <a:bodyPr wrap="none" rtlCol="0">
            <a:spAutoFit/>
          </a:bodyPr>
          <a:lstStyle/>
          <a:p>
            <a:r>
              <a:rPr lang="en-US" sz="1600" dirty="0"/>
              <a:t>Green: histogram of environmental variable values, Red: histogram of occurrences</a:t>
            </a:r>
          </a:p>
        </p:txBody>
      </p:sp>
    </p:spTree>
    <p:extLst>
      <p:ext uri="{BB962C8B-B14F-4D97-AF65-F5344CB8AC3E}">
        <p14:creationId xmlns:p14="http://schemas.microsoft.com/office/powerpoint/2010/main" val="2129410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555" name="TextBox 4"/>
          <p:cNvSpPr txBox="1">
            <a:spLocks noChangeArrowheads="1"/>
          </p:cNvSpPr>
          <p:nvPr/>
        </p:nvSpPr>
        <p:spPr bwMode="auto">
          <a:xfrm>
            <a:off x="0" y="6318250"/>
            <a:ext cx="8639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Adapted from Richard Pearson, Center for Biodiversity and Conservation at the American Museum of Natural History</a:t>
            </a:r>
          </a:p>
        </p:txBody>
      </p:sp>
      <p:pic>
        <p:nvPicPr>
          <p:cNvPr id="23556" name="Picture 2" descr="C:\Documents and Settings\Administrator\Desktop\NicheSpa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475" y="258763"/>
            <a:ext cx="6359525"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descr="C:\Documents and Settings\Administrator\Desktop\Lege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97150"/>
            <a:ext cx="5715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7"/>
          <p:cNvSpPr txBox="1">
            <a:spLocks noChangeArrowheads="1"/>
          </p:cNvSpPr>
          <p:nvPr/>
        </p:nvSpPr>
        <p:spPr bwMode="auto">
          <a:xfrm>
            <a:off x="446088" y="2597150"/>
            <a:ext cx="289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Observed Occurrences</a:t>
            </a:r>
          </a:p>
        </p:txBody>
      </p:sp>
      <p:sp>
        <p:nvSpPr>
          <p:cNvPr id="23559" name="TextBox 8"/>
          <p:cNvSpPr txBox="1">
            <a:spLocks noChangeArrowheads="1"/>
          </p:cNvSpPr>
          <p:nvPr/>
        </p:nvSpPr>
        <p:spPr bwMode="auto">
          <a:xfrm>
            <a:off x="458788" y="2973388"/>
            <a:ext cx="3497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Realized </a:t>
            </a:r>
            <a:r>
              <a:rPr lang="en-US"/>
              <a:t>Niche/Distribution</a:t>
            </a:r>
            <a:endParaRPr lang="en-US" sz="1600"/>
          </a:p>
        </p:txBody>
      </p:sp>
      <p:sp>
        <p:nvSpPr>
          <p:cNvPr id="23560" name="TextBox 9"/>
          <p:cNvSpPr txBox="1">
            <a:spLocks noChangeArrowheads="1"/>
          </p:cNvSpPr>
          <p:nvPr/>
        </p:nvSpPr>
        <p:spPr bwMode="auto">
          <a:xfrm>
            <a:off x="446088" y="3403600"/>
            <a:ext cx="3657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Fundamental Niche/Distribution</a:t>
            </a:r>
          </a:p>
        </p:txBody>
      </p:sp>
      <p:sp>
        <p:nvSpPr>
          <p:cNvPr id="23561" name="TextBox 10"/>
          <p:cNvSpPr txBox="1">
            <a:spLocks noChangeArrowheads="1"/>
          </p:cNvSpPr>
          <p:nvPr/>
        </p:nvSpPr>
        <p:spPr bwMode="auto">
          <a:xfrm>
            <a:off x="419100" y="3840163"/>
            <a:ext cx="3741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Model Fitted to Occurrences</a:t>
            </a:r>
          </a:p>
        </p:txBody>
      </p:sp>
      <p:sp>
        <p:nvSpPr>
          <p:cNvPr id="23562" name="TextBox 9"/>
          <p:cNvSpPr txBox="1">
            <a:spLocks noChangeArrowheads="1"/>
          </p:cNvSpPr>
          <p:nvPr/>
        </p:nvSpPr>
        <p:spPr bwMode="auto">
          <a:xfrm>
            <a:off x="3098800" y="0"/>
            <a:ext cx="6045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a:t>Geographical Space</a:t>
            </a:r>
          </a:p>
        </p:txBody>
      </p:sp>
      <p:sp>
        <p:nvSpPr>
          <p:cNvPr id="23563" name="Rectangle 10"/>
          <p:cNvSpPr>
            <a:spLocks noChangeArrowheads="1"/>
          </p:cNvSpPr>
          <p:nvPr/>
        </p:nvSpPr>
        <p:spPr bwMode="auto">
          <a:xfrm>
            <a:off x="4352925" y="3271838"/>
            <a:ext cx="31988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400"/>
              <a:t>Environmental Space</a:t>
            </a:r>
          </a:p>
        </p:txBody>
      </p:sp>
    </p:spTree>
    <p:extLst>
      <p:ext uri="{BB962C8B-B14F-4D97-AF65-F5344CB8AC3E}">
        <p14:creationId xmlns:p14="http://schemas.microsoft.com/office/powerpoint/2010/main" val="2791435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“Good” Model</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 y="2133600"/>
            <a:ext cx="56769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91200" y="4572000"/>
            <a:ext cx="3031599" cy="646331"/>
          </a:xfrm>
          <a:prstGeom prst="rect">
            <a:avLst/>
          </a:prstGeom>
          <a:noFill/>
        </p:spPr>
        <p:txBody>
          <a:bodyPr wrap="none" rtlCol="0">
            <a:spAutoFit/>
          </a:bodyPr>
          <a:lstStyle/>
          <a:p>
            <a:r>
              <a:rPr lang="en-US" dirty="0"/>
              <a:t>Douglas-Fir Model with Just</a:t>
            </a:r>
          </a:p>
          <a:p>
            <a:r>
              <a:rPr lang="en-US" dirty="0"/>
              <a:t>Annual Precipitation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066800"/>
            <a:ext cx="4762500" cy="3333750"/>
          </a:xfrm>
          <a:prstGeom prst="rect">
            <a:avLst/>
          </a:prstGeom>
        </p:spPr>
      </p:pic>
    </p:spTree>
    <p:extLst>
      <p:ext uri="{BB962C8B-B14F-4D97-AF65-F5344CB8AC3E}">
        <p14:creationId xmlns:p14="http://schemas.microsoft.com/office/powerpoint/2010/main" val="3461629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Species Are Adapted to Particular Habitats</a:t>
            </a:r>
          </a:p>
        </p:txBody>
      </p:sp>
      <p:pic>
        <p:nvPicPr>
          <p:cNvPr id="6" name="Picture 5"/>
          <p:cNvPicPr>
            <a:picLocks noChangeAspect="1"/>
          </p:cNvPicPr>
          <p:nvPr/>
        </p:nvPicPr>
        <p:blipFill>
          <a:blip r:embed="rId3"/>
          <a:stretch>
            <a:fillRect/>
          </a:stretch>
        </p:blipFill>
        <p:spPr>
          <a:xfrm>
            <a:off x="2590800" y="1371600"/>
            <a:ext cx="6553200" cy="3508120"/>
          </a:xfrm>
          <a:prstGeom prst="rect">
            <a:avLst/>
          </a:prstGeom>
        </p:spPr>
      </p:pic>
      <p:pic>
        <p:nvPicPr>
          <p:cNvPr id="4" name="Picture 3"/>
          <p:cNvPicPr>
            <a:picLocks noChangeAspect="1"/>
          </p:cNvPicPr>
          <p:nvPr/>
        </p:nvPicPr>
        <p:blipFill>
          <a:blip r:embed="rId4"/>
          <a:stretch>
            <a:fillRect/>
          </a:stretch>
        </p:blipFill>
        <p:spPr>
          <a:xfrm>
            <a:off x="0" y="3375493"/>
            <a:ext cx="4648200" cy="3482507"/>
          </a:xfrm>
          <a:prstGeom prst="rect">
            <a:avLst/>
          </a:prstGeom>
        </p:spPr>
      </p:pic>
      <p:sp>
        <p:nvSpPr>
          <p:cNvPr id="3" name="TextBox 2"/>
          <p:cNvSpPr txBox="1"/>
          <p:nvPr/>
        </p:nvSpPr>
        <p:spPr>
          <a:xfrm>
            <a:off x="6400800" y="6488668"/>
            <a:ext cx="2787943" cy="369332"/>
          </a:xfrm>
          <a:prstGeom prst="rect">
            <a:avLst/>
          </a:prstGeom>
          <a:noFill/>
        </p:spPr>
        <p:txBody>
          <a:bodyPr wrap="none" rtlCol="0">
            <a:spAutoFit/>
          </a:bodyPr>
          <a:lstStyle/>
          <a:p>
            <a:r>
              <a:rPr lang="en-US" dirty="0"/>
              <a:t>US National Park Service</a:t>
            </a:r>
          </a:p>
        </p:txBody>
      </p:sp>
    </p:spTree>
    <p:extLst>
      <p:ext uri="{BB962C8B-B14F-4D97-AF65-F5344CB8AC3E}">
        <p14:creationId xmlns:p14="http://schemas.microsoft.com/office/powerpoint/2010/main" val="3037655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“Poor” Model</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7" y="2362200"/>
            <a:ext cx="5479648"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638800" y="4800600"/>
            <a:ext cx="3031599" cy="646331"/>
          </a:xfrm>
          <a:prstGeom prst="rect">
            <a:avLst/>
          </a:prstGeom>
          <a:noFill/>
        </p:spPr>
        <p:txBody>
          <a:bodyPr wrap="none" rtlCol="0">
            <a:spAutoFit/>
          </a:bodyPr>
          <a:lstStyle/>
          <a:p>
            <a:r>
              <a:rPr lang="en-US" dirty="0"/>
              <a:t>Douglas-Fir Model with Just</a:t>
            </a:r>
          </a:p>
          <a:p>
            <a:r>
              <a:rPr lang="en-US" dirty="0"/>
              <a:t>Annual Precipitation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8243" y="990600"/>
            <a:ext cx="5442857" cy="3810000"/>
          </a:xfrm>
          <a:prstGeom prst="rect">
            <a:avLst/>
          </a:prstGeom>
        </p:spPr>
      </p:pic>
    </p:spTree>
    <p:extLst>
      <p:ext uri="{BB962C8B-B14F-4D97-AF65-F5344CB8AC3E}">
        <p14:creationId xmlns:p14="http://schemas.microsoft.com/office/powerpoint/2010/main" val="1539193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0" y="900113"/>
            <a:ext cx="9144000" cy="595788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8" name="Rectangle 37"/>
          <p:cNvSpPr/>
          <p:nvPr/>
        </p:nvSpPr>
        <p:spPr>
          <a:xfrm>
            <a:off x="228600" y="1057276"/>
            <a:ext cx="8701087" cy="527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Title 6"/>
          <p:cNvSpPr>
            <a:spLocks noGrp="1"/>
          </p:cNvSpPr>
          <p:nvPr>
            <p:ph type="title"/>
          </p:nvPr>
        </p:nvSpPr>
        <p:spPr/>
        <p:txBody>
          <a:bodyPr/>
          <a:lstStyle/>
          <a:p>
            <a:r>
              <a:rPr lang="en-US" dirty="0"/>
              <a:t>Modeling Process</a:t>
            </a:r>
          </a:p>
        </p:txBody>
      </p:sp>
      <p:graphicFrame>
        <p:nvGraphicFramePr>
          <p:cNvPr id="8" name="Group 6"/>
          <p:cNvGraphicFramePr>
            <a:graphicFrameLocks noGrp="1"/>
          </p:cNvGraphicFramePr>
          <p:nvPr/>
        </p:nvGraphicFramePr>
        <p:xfrm>
          <a:off x="4710112" y="1352543"/>
          <a:ext cx="4038600" cy="1028700"/>
        </p:xfrm>
        <a:graphic>
          <a:graphicData uri="http://schemas.openxmlformats.org/drawingml/2006/table">
            <a:tbl>
              <a:tblPr/>
              <a:tblGrid>
                <a:gridCol w="1009650">
                  <a:extLst>
                    <a:ext uri="{9D8B030D-6E8A-4147-A177-3AD203B41FA5}">
                      <a16:colId xmlns:a16="http://schemas.microsoft.com/office/drawing/2014/main" val="20000"/>
                    </a:ext>
                  </a:extLst>
                </a:gridCol>
                <a:gridCol w="1009650">
                  <a:extLst>
                    <a:ext uri="{9D8B030D-6E8A-4147-A177-3AD203B41FA5}">
                      <a16:colId xmlns:a16="http://schemas.microsoft.com/office/drawing/2014/main" val="20001"/>
                    </a:ext>
                  </a:extLst>
                </a:gridCol>
                <a:gridCol w="1009650">
                  <a:extLst>
                    <a:ext uri="{9D8B030D-6E8A-4147-A177-3AD203B41FA5}">
                      <a16:colId xmlns:a16="http://schemas.microsoft.com/office/drawing/2014/main" val="20002"/>
                    </a:ext>
                  </a:extLst>
                </a:gridCol>
                <a:gridCol w="1009650">
                  <a:extLst>
                    <a:ext uri="{9D8B030D-6E8A-4147-A177-3AD203B41FA5}">
                      <a16:colId xmlns:a16="http://schemas.microsoft.com/office/drawing/2014/main" val="20003"/>
                    </a:ext>
                  </a:extLst>
                </a:gridCol>
              </a:tblGrid>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005164"/>
                          </a:solidFill>
                          <a:effectLst/>
                          <a:latin typeface="Arial" charset="0"/>
                        </a:rPr>
                        <a:t>Lat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5164"/>
                          </a:solidFill>
                          <a:effectLst/>
                          <a:latin typeface="Arial" charset="0"/>
                        </a:rPr>
                        <a:t>Lon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5164"/>
                          </a:solidFill>
                          <a:effectLst/>
                          <a:latin typeface="Arial" charset="0"/>
                        </a:rPr>
                        <a:t>Temp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5164"/>
                          </a:solidFill>
                          <a:effectLst/>
                          <a:latin typeface="Arial" charset="0"/>
                        </a:rPr>
                        <a:t>Precip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5164"/>
                          </a:solidFill>
                          <a:effectLst/>
                          <a:latin typeface="Arial" charset="0"/>
                        </a:rPr>
                        <a:t>-105.504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5164"/>
                          </a:solidFill>
                          <a:effectLst/>
                          <a:latin typeface="Arial" charset="0"/>
                        </a:rPr>
                        <a:t>40.35819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5164"/>
                          </a:solidFill>
                          <a:effectLst/>
                          <a:latin typeface="Arial" charset="0"/>
                        </a:rPr>
                        <a:t>5.32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5164"/>
                          </a:solidFill>
                          <a:effectLst/>
                          <a:latin typeface="Arial" charset="0"/>
                        </a:rPr>
                        <a:t>58.4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5164"/>
                          </a:solidFill>
                          <a:effectLst/>
                          <a:latin typeface="Arial" charset="0"/>
                        </a:rPr>
                        <a:t>-107.472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5164"/>
                          </a:solidFill>
                          <a:effectLst/>
                          <a:latin typeface="Arial" charset="0"/>
                        </a:rPr>
                        <a:t>40.498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5164"/>
                          </a:solidFill>
                          <a:effectLst/>
                          <a:latin typeface="Arial" charset="0"/>
                        </a:rPr>
                        <a:t>6.31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5164"/>
                          </a:solidFill>
                          <a:effectLst/>
                          <a:latin typeface="Arial" charset="0"/>
                        </a:rPr>
                        <a:t>47.6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 name="Text Box 29"/>
          <p:cNvSpPr txBox="1">
            <a:spLocks noChangeArrowheads="1"/>
          </p:cNvSpPr>
          <p:nvPr/>
        </p:nvSpPr>
        <p:spPr bwMode="auto">
          <a:xfrm>
            <a:off x="228600" y="1262056"/>
            <a:ext cx="1438214" cy="338554"/>
          </a:xfrm>
          <a:prstGeom prst="rect">
            <a:avLst/>
          </a:prstGeom>
          <a:noFill/>
          <a:ln w="9525">
            <a:noFill/>
            <a:miter lim="800000"/>
            <a:headEnd/>
            <a:tailEnd/>
          </a:ln>
          <a:effectLst/>
        </p:spPr>
        <p:txBody>
          <a:bodyPr wrap="none">
            <a:spAutoFit/>
          </a:bodyPr>
          <a:lstStyle/>
          <a:p>
            <a:r>
              <a:rPr lang="en-US" sz="1600" b="1" dirty="0"/>
              <a:t>Occurrences</a:t>
            </a:r>
          </a:p>
        </p:txBody>
      </p:sp>
      <p:pic>
        <p:nvPicPr>
          <p:cNvPr id="10" name="Picture 30"/>
          <p:cNvPicPr>
            <a:picLocks noChangeAspect="1" noChangeArrowheads="1"/>
          </p:cNvPicPr>
          <p:nvPr/>
        </p:nvPicPr>
        <p:blipFill>
          <a:blip r:embed="rId2"/>
          <a:srcRect l="13441" t="32675" r="13379" b="32675"/>
          <a:stretch>
            <a:fillRect/>
          </a:stretch>
        </p:blipFill>
        <p:spPr bwMode="auto">
          <a:xfrm>
            <a:off x="228600" y="4691056"/>
            <a:ext cx="2590800" cy="1585913"/>
          </a:xfrm>
          <a:prstGeom prst="rect">
            <a:avLst/>
          </a:prstGeom>
          <a:noFill/>
          <a:ln w="9525">
            <a:noFill/>
            <a:miter lim="800000"/>
            <a:headEnd/>
            <a:tailEnd/>
          </a:ln>
          <a:effectLst/>
        </p:spPr>
      </p:pic>
      <p:sp>
        <p:nvSpPr>
          <p:cNvPr id="11" name="Line 31"/>
          <p:cNvSpPr>
            <a:spLocks noChangeShapeType="1"/>
          </p:cNvSpPr>
          <p:nvPr/>
        </p:nvSpPr>
        <p:spPr bwMode="auto">
          <a:xfrm>
            <a:off x="8153400" y="2481256"/>
            <a:ext cx="0" cy="533400"/>
          </a:xfrm>
          <a:prstGeom prst="line">
            <a:avLst/>
          </a:prstGeom>
          <a:noFill/>
          <a:ln w="57150">
            <a:solidFill>
              <a:schemeClr val="tx1"/>
            </a:solidFill>
            <a:round/>
            <a:headEnd/>
            <a:tailEnd type="triangle" w="med" len="med"/>
          </a:ln>
          <a:effectLst/>
        </p:spPr>
        <p:txBody>
          <a:bodyPr/>
          <a:lstStyle/>
          <a:p>
            <a:endParaRPr lang="en-US"/>
          </a:p>
        </p:txBody>
      </p:sp>
      <p:grpSp>
        <p:nvGrpSpPr>
          <p:cNvPr id="2" name="Group 32"/>
          <p:cNvGrpSpPr>
            <a:grpSpLocks/>
          </p:cNvGrpSpPr>
          <p:nvPr/>
        </p:nvGrpSpPr>
        <p:grpSpPr bwMode="auto">
          <a:xfrm>
            <a:off x="2819400" y="4691056"/>
            <a:ext cx="522288" cy="763588"/>
            <a:chOff x="2880" y="945"/>
            <a:chExt cx="615" cy="738"/>
          </a:xfrm>
        </p:grpSpPr>
        <p:sp>
          <p:nvSpPr>
            <p:cNvPr id="13" name="Rectangle 33"/>
            <p:cNvSpPr>
              <a:spLocks noChangeArrowheads="1"/>
            </p:cNvSpPr>
            <p:nvPr/>
          </p:nvSpPr>
          <p:spPr bwMode="auto">
            <a:xfrm>
              <a:off x="2880" y="960"/>
              <a:ext cx="384" cy="672"/>
            </a:xfrm>
            <a:prstGeom prst="rect">
              <a:avLst/>
            </a:prstGeom>
            <a:solidFill>
              <a:schemeClr val="bg1"/>
            </a:solidFill>
            <a:ln w="9525">
              <a:solidFill>
                <a:schemeClr val="bg1"/>
              </a:solidFill>
              <a:miter lim="800000"/>
              <a:headEnd/>
              <a:tailEnd/>
            </a:ln>
            <a:effectLst/>
          </p:spPr>
          <p:txBody>
            <a:bodyPr wrap="none" anchor="ctr"/>
            <a:lstStyle/>
            <a:p>
              <a:endParaRPr lang="en-US"/>
            </a:p>
          </p:txBody>
        </p:sp>
        <p:grpSp>
          <p:nvGrpSpPr>
            <p:cNvPr id="5" name="Group 34"/>
            <p:cNvGrpSpPr>
              <a:grpSpLocks/>
            </p:cNvGrpSpPr>
            <p:nvPr/>
          </p:nvGrpSpPr>
          <p:grpSpPr bwMode="auto">
            <a:xfrm>
              <a:off x="2928" y="945"/>
              <a:ext cx="567" cy="738"/>
              <a:chOff x="2928" y="945"/>
              <a:chExt cx="567" cy="738"/>
            </a:xfrm>
          </p:grpSpPr>
          <p:pic>
            <p:nvPicPr>
              <p:cNvPr id="15" name="Picture 35"/>
              <p:cNvPicPr>
                <a:picLocks noChangeAspect="1" noChangeArrowheads="1"/>
              </p:cNvPicPr>
              <p:nvPr/>
            </p:nvPicPr>
            <p:blipFill>
              <a:blip r:embed="rId3"/>
              <a:srcRect t="52380" r="62340"/>
              <a:stretch>
                <a:fillRect/>
              </a:stretch>
            </p:blipFill>
            <p:spPr bwMode="auto">
              <a:xfrm>
                <a:off x="2928" y="960"/>
                <a:ext cx="156" cy="624"/>
              </a:xfrm>
              <a:prstGeom prst="rect">
                <a:avLst/>
              </a:prstGeom>
              <a:noFill/>
              <a:ln w="9525">
                <a:noFill/>
                <a:miter lim="800000"/>
                <a:headEnd/>
                <a:tailEnd/>
              </a:ln>
              <a:effectLst/>
            </p:spPr>
          </p:pic>
          <p:sp>
            <p:nvSpPr>
              <p:cNvPr id="16" name="Text Box 36"/>
              <p:cNvSpPr txBox="1">
                <a:spLocks noChangeArrowheads="1"/>
              </p:cNvSpPr>
              <p:nvPr/>
            </p:nvSpPr>
            <p:spPr bwMode="auto">
              <a:xfrm>
                <a:off x="3048" y="1447"/>
                <a:ext cx="292" cy="236"/>
              </a:xfrm>
              <a:prstGeom prst="rect">
                <a:avLst/>
              </a:prstGeom>
              <a:noFill/>
              <a:ln w="9525">
                <a:noFill/>
                <a:miter lim="800000"/>
                <a:headEnd/>
                <a:tailEnd/>
              </a:ln>
              <a:effectLst/>
            </p:spPr>
            <p:txBody>
              <a:bodyPr wrap="none">
                <a:spAutoFit/>
              </a:bodyPr>
              <a:lstStyle/>
              <a:p>
                <a:r>
                  <a:rPr lang="en-US" sz="1000" b="1">
                    <a:latin typeface="Times New Roman" pitchFamily="18" charset="0"/>
                  </a:rPr>
                  <a:t>0</a:t>
                </a:r>
              </a:p>
            </p:txBody>
          </p:sp>
          <p:sp>
            <p:nvSpPr>
              <p:cNvPr id="17" name="Text Box 37"/>
              <p:cNvSpPr txBox="1">
                <a:spLocks noChangeArrowheads="1"/>
              </p:cNvSpPr>
              <p:nvPr/>
            </p:nvSpPr>
            <p:spPr bwMode="auto">
              <a:xfrm>
                <a:off x="3053" y="945"/>
                <a:ext cx="442" cy="236"/>
              </a:xfrm>
              <a:prstGeom prst="rect">
                <a:avLst/>
              </a:prstGeom>
              <a:noFill/>
              <a:ln w="9525">
                <a:noFill/>
                <a:miter lim="800000"/>
                <a:headEnd/>
                <a:tailEnd/>
              </a:ln>
              <a:effectLst/>
            </p:spPr>
            <p:txBody>
              <a:bodyPr wrap="none">
                <a:spAutoFit/>
              </a:bodyPr>
              <a:lstStyle/>
              <a:p>
                <a:r>
                  <a:rPr lang="en-US" sz="1000" b="1">
                    <a:latin typeface="Times New Roman" pitchFamily="18" charset="0"/>
                  </a:rPr>
                  <a:t>100</a:t>
                </a:r>
              </a:p>
            </p:txBody>
          </p:sp>
        </p:grpSp>
      </p:grpSp>
      <p:pic>
        <p:nvPicPr>
          <p:cNvPr id="18" name="Picture 38"/>
          <p:cNvPicPr>
            <a:picLocks noChangeAspect="1" noChangeArrowheads="1"/>
          </p:cNvPicPr>
          <p:nvPr/>
        </p:nvPicPr>
        <p:blipFill>
          <a:blip r:embed="rId4"/>
          <a:srcRect l="14935" t="34167" r="14873" b="33493"/>
          <a:stretch>
            <a:fillRect/>
          </a:stretch>
        </p:blipFill>
        <p:spPr bwMode="auto">
          <a:xfrm>
            <a:off x="3261360" y="2755576"/>
            <a:ext cx="2286000" cy="1428750"/>
          </a:xfrm>
          <a:prstGeom prst="rect">
            <a:avLst/>
          </a:prstGeom>
          <a:noFill/>
          <a:ln w="9525">
            <a:noFill/>
            <a:miter lim="800000"/>
            <a:headEnd/>
            <a:tailEnd/>
          </a:ln>
          <a:effectLst/>
        </p:spPr>
      </p:pic>
      <p:pic>
        <p:nvPicPr>
          <p:cNvPr id="19" name="Picture 39"/>
          <p:cNvPicPr>
            <a:picLocks noChangeAspect="1" noChangeArrowheads="1"/>
          </p:cNvPicPr>
          <p:nvPr/>
        </p:nvPicPr>
        <p:blipFill>
          <a:blip r:embed="rId5"/>
          <a:srcRect l="15233" t="34647" r="15053" b="34369"/>
          <a:stretch>
            <a:fillRect/>
          </a:stretch>
        </p:blipFill>
        <p:spPr bwMode="auto">
          <a:xfrm>
            <a:off x="3566160" y="3060376"/>
            <a:ext cx="2362200" cy="1423988"/>
          </a:xfrm>
          <a:prstGeom prst="rect">
            <a:avLst/>
          </a:prstGeom>
          <a:noFill/>
          <a:ln w="9525">
            <a:noFill/>
            <a:miter lim="800000"/>
            <a:headEnd/>
            <a:tailEnd/>
          </a:ln>
          <a:effectLst/>
        </p:spPr>
      </p:pic>
      <p:sp>
        <p:nvSpPr>
          <p:cNvPr id="20" name="Text Box 40"/>
          <p:cNvSpPr txBox="1">
            <a:spLocks noChangeArrowheads="1"/>
          </p:cNvSpPr>
          <p:nvPr/>
        </p:nvSpPr>
        <p:spPr bwMode="auto">
          <a:xfrm>
            <a:off x="4785360" y="3060376"/>
            <a:ext cx="1160463" cy="304800"/>
          </a:xfrm>
          <a:prstGeom prst="rect">
            <a:avLst/>
          </a:prstGeom>
          <a:noFill/>
          <a:ln w="9525">
            <a:noFill/>
            <a:miter lim="800000"/>
            <a:headEnd/>
            <a:tailEnd/>
          </a:ln>
          <a:effectLst/>
        </p:spPr>
        <p:txBody>
          <a:bodyPr wrap="none">
            <a:spAutoFit/>
          </a:bodyPr>
          <a:lstStyle/>
          <a:p>
            <a:r>
              <a:rPr lang="en-US" sz="1400"/>
              <a:t>Precipitation</a:t>
            </a:r>
          </a:p>
        </p:txBody>
      </p:sp>
      <p:sp>
        <p:nvSpPr>
          <p:cNvPr id="21" name="Text Box 41"/>
          <p:cNvSpPr txBox="1">
            <a:spLocks noChangeArrowheads="1"/>
          </p:cNvSpPr>
          <p:nvPr/>
        </p:nvSpPr>
        <p:spPr bwMode="auto">
          <a:xfrm>
            <a:off x="4404360" y="2755576"/>
            <a:ext cx="1196975" cy="304800"/>
          </a:xfrm>
          <a:prstGeom prst="rect">
            <a:avLst/>
          </a:prstGeom>
          <a:noFill/>
          <a:ln w="9525">
            <a:noFill/>
            <a:miter lim="800000"/>
            <a:headEnd/>
            <a:tailEnd/>
          </a:ln>
          <a:effectLst/>
        </p:spPr>
        <p:txBody>
          <a:bodyPr wrap="none">
            <a:spAutoFit/>
          </a:bodyPr>
          <a:lstStyle/>
          <a:p>
            <a:r>
              <a:rPr lang="en-US" sz="1400"/>
              <a:t>Temperature</a:t>
            </a:r>
          </a:p>
        </p:txBody>
      </p:sp>
      <p:sp>
        <p:nvSpPr>
          <p:cNvPr id="22" name="Rectangle 42"/>
          <p:cNvSpPr>
            <a:spLocks noChangeArrowheads="1"/>
          </p:cNvSpPr>
          <p:nvPr/>
        </p:nvSpPr>
        <p:spPr bwMode="auto">
          <a:xfrm>
            <a:off x="7091360" y="3090856"/>
            <a:ext cx="1752600" cy="838200"/>
          </a:xfrm>
          <a:prstGeom prst="rect">
            <a:avLst/>
          </a:prstGeom>
          <a:solidFill>
            <a:schemeClr val="accent1"/>
          </a:solidFill>
          <a:ln w="9525">
            <a:solidFill>
              <a:schemeClr val="tx1"/>
            </a:solidFill>
            <a:miter lim="800000"/>
            <a:headEnd/>
            <a:tailEnd/>
          </a:ln>
          <a:effectLst/>
        </p:spPr>
        <p:txBody>
          <a:bodyPr wrap="none" anchor="ctr"/>
          <a:lstStyle/>
          <a:p>
            <a:pPr algn="ctr"/>
            <a:r>
              <a:rPr lang="en-US"/>
              <a:t>Modeling</a:t>
            </a:r>
          </a:p>
          <a:p>
            <a:pPr algn="ctr"/>
            <a:r>
              <a:rPr lang="en-US"/>
              <a:t>Algorithm</a:t>
            </a:r>
          </a:p>
        </p:txBody>
      </p:sp>
      <p:sp>
        <p:nvSpPr>
          <p:cNvPr id="23" name="Line 43"/>
          <p:cNvSpPr>
            <a:spLocks noChangeShapeType="1"/>
          </p:cNvSpPr>
          <p:nvPr/>
        </p:nvSpPr>
        <p:spPr bwMode="auto">
          <a:xfrm>
            <a:off x="2667000" y="3014656"/>
            <a:ext cx="533400" cy="457200"/>
          </a:xfrm>
          <a:prstGeom prst="line">
            <a:avLst/>
          </a:prstGeom>
          <a:noFill/>
          <a:ln w="57150">
            <a:solidFill>
              <a:schemeClr val="tx1"/>
            </a:solidFill>
            <a:round/>
            <a:headEnd/>
            <a:tailEnd type="triangle" w="med" len="med"/>
          </a:ln>
          <a:effectLst/>
        </p:spPr>
        <p:txBody>
          <a:bodyPr/>
          <a:lstStyle/>
          <a:p>
            <a:endParaRPr lang="en-US"/>
          </a:p>
        </p:txBody>
      </p:sp>
      <p:sp>
        <p:nvSpPr>
          <p:cNvPr id="24" name="Line 44"/>
          <p:cNvSpPr>
            <a:spLocks noChangeShapeType="1"/>
          </p:cNvSpPr>
          <p:nvPr/>
        </p:nvSpPr>
        <p:spPr bwMode="auto">
          <a:xfrm flipV="1">
            <a:off x="2814639" y="1917372"/>
            <a:ext cx="1771650" cy="45719"/>
          </a:xfrm>
          <a:prstGeom prst="line">
            <a:avLst/>
          </a:prstGeom>
          <a:noFill/>
          <a:ln w="57150">
            <a:solidFill>
              <a:schemeClr val="tx1"/>
            </a:solidFill>
            <a:round/>
            <a:headEnd/>
            <a:tailEnd type="triangle" w="med" len="med"/>
          </a:ln>
          <a:effectLst/>
        </p:spPr>
        <p:txBody>
          <a:bodyPr/>
          <a:lstStyle/>
          <a:p>
            <a:endParaRPr lang="en-US"/>
          </a:p>
        </p:txBody>
      </p:sp>
      <p:sp>
        <p:nvSpPr>
          <p:cNvPr id="25" name="Line 45"/>
          <p:cNvSpPr>
            <a:spLocks noChangeShapeType="1"/>
          </p:cNvSpPr>
          <p:nvPr/>
        </p:nvSpPr>
        <p:spPr bwMode="auto">
          <a:xfrm flipV="1">
            <a:off x="6019800" y="2481256"/>
            <a:ext cx="990600" cy="457200"/>
          </a:xfrm>
          <a:prstGeom prst="line">
            <a:avLst/>
          </a:prstGeom>
          <a:noFill/>
          <a:ln w="57150">
            <a:solidFill>
              <a:schemeClr val="tx1"/>
            </a:solidFill>
            <a:round/>
            <a:headEnd/>
            <a:tailEnd type="triangle" w="med" len="med"/>
          </a:ln>
          <a:effectLst/>
        </p:spPr>
        <p:txBody>
          <a:bodyPr/>
          <a:lstStyle/>
          <a:p>
            <a:endParaRPr lang="en-US"/>
          </a:p>
        </p:txBody>
      </p:sp>
      <p:sp>
        <p:nvSpPr>
          <p:cNvPr id="26" name="Line 46"/>
          <p:cNvSpPr>
            <a:spLocks noChangeShapeType="1"/>
          </p:cNvSpPr>
          <p:nvPr/>
        </p:nvSpPr>
        <p:spPr bwMode="auto">
          <a:xfrm flipH="1">
            <a:off x="5181600" y="5529256"/>
            <a:ext cx="685800" cy="0"/>
          </a:xfrm>
          <a:prstGeom prst="line">
            <a:avLst/>
          </a:prstGeom>
          <a:noFill/>
          <a:ln w="57150">
            <a:solidFill>
              <a:schemeClr val="tx1"/>
            </a:solidFill>
            <a:round/>
            <a:headEnd/>
            <a:tailEnd type="triangle" w="med" len="med"/>
          </a:ln>
          <a:effectLst/>
        </p:spPr>
        <p:txBody>
          <a:bodyPr/>
          <a:lstStyle/>
          <a:p>
            <a:endParaRPr lang="en-US"/>
          </a:p>
        </p:txBody>
      </p:sp>
      <p:sp>
        <p:nvSpPr>
          <p:cNvPr id="27" name="Line 47"/>
          <p:cNvSpPr>
            <a:spLocks noChangeShapeType="1"/>
          </p:cNvSpPr>
          <p:nvPr/>
        </p:nvSpPr>
        <p:spPr bwMode="auto">
          <a:xfrm flipH="1" flipV="1">
            <a:off x="2895600" y="5529256"/>
            <a:ext cx="762000" cy="0"/>
          </a:xfrm>
          <a:prstGeom prst="line">
            <a:avLst/>
          </a:prstGeom>
          <a:noFill/>
          <a:ln w="57150">
            <a:solidFill>
              <a:schemeClr val="tx1"/>
            </a:solidFill>
            <a:round/>
            <a:headEnd/>
            <a:tailEnd type="triangle" w="med" len="med"/>
          </a:ln>
          <a:effectLst/>
        </p:spPr>
        <p:txBody>
          <a:bodyPr/>
          <a:lstStyle/>
          <a:p>
            <a:endParaRPr lang="en-US"/>
          </a:p>
        </p:txBody>
      </p:sp>
      <p:sp>
        <p:nvSpPr>
          <p:cNvPr id="28" name="Line 48"/>
          <p:cNvSpPr>
            <a:spLocks noChangeShapeType="1"/>
          </p:cNvSpPr>
          <p:nvPr/>
        </p:nvSpPr>
        <p:spPr bwMode="auto">
          <a:xfrm>
            <a:off x="4495800" y="4538656"/>
            <a:ext cx="0" cy="685800"/>
          </a:xfrm>
          <a:prstGeom prst="line">
            <a:avLst/>
          </a:prstGeom>
          <a:noFill/>
          <a:ln w="57150">
            <a:solidFill>
              <a:schemeClr val="tx1"/>
            </a:solidFill>
            <a:round/>
            <a:headEnd/>
            <a:tailEnd type="triangle" w="med" len="med"/>
          </a:ln>
          <a:effectLst/>
        </p:spPr>
        <p:txBody>
          <a:bodyPr/>
          <a:lstStyle/>
          <a:p>
            <a:endParaRPr lang="en-US"/>
          </a:p>
        </p:txBody>
      </p:sp>
      <p:graphicFrame>
        <p:nvGraphicFramePr>
          <p:cNvPr id="29" name="Group 49"/>
          <p:cNvGraphicFramePr>
            <a:graphicFrameLocks noGrp="1"/>
          </p:cNvGraphicFramePr>
          <p:nvPr/>
        </p:nvGraphicFramePr>
        <p:xfrm>
          <a:off x="5872160" y="4691056"/>
          <a:ext cx="2971800" cy="1511300"/>
        </p:xfrm>
        <a:graphic>
          <a:graphicData uri="http://schemas.openxmlformats.org/drawingml/2006/table">
            <a:tbl>
              <a:tblPr/>
              <a:tblGrid>
                <a:gridCol w="990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tblGrid>
              <a:tr h="298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005164"/>
                          </a:solidFill>
                          <a:effectLst/>
                          <a:latin typeface="Arial" charset="0"/>
                        </a:rPr>
                        <a:t>Variable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5164"/>
                          </a:solidFill>
                          <a:effectLst/>
                          <a:latin typeface="Arial" charset="0"/>
                        </a:rPr>
                        <a:t>Coefficient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rgbClr val="005164"/>
                          </a:solidFill>
                          <a:effectLst/>
                          <a:latin typeface="Arial" charset="0"/>
                        </a:rPr>
                        <a:t>P-Value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8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5164"/>
                          </a:solidFill>
                          <a:effectLst/>
                          <a:latin typeface="Arial" charset="0"/>
                        </a:rPr>
                        <a:t>Intercept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5164"/>
                          </a:solidFill>
                          <a:effectLst/>
                          <a:latin typeface="Arial" charset="0"/>
                        </a:rPr>
                        <a:t>-1.52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5164"/>
                          </a:solidFill>
                          <a:effectLst/>
                          <a:latin typeface="Arial" charset="0"/>
                        </a:rPr>
                        <a:t>0.064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0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5164"/>
                          </a:solidFill>
                          <a:effectLst/>
                          <a:latin typeface="Arial" charset="0"/>
                        </a:rPr>
                        <a:t>Annual Precip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5164"/>
                          </a:solidFill>
                          <a:effectLst/>
                          <a:latin typeface="Arial" charset="0"/>
                        </a:rPr>
                        <a:t>-0.05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5164"/>
                          </a:solidFill>
                          <a:effectLst/>
                          <a:latin typeface="Arial" charset="0"/>
                        </a:rPr>
                        <a:t>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5164"/>
                          </a:solidFill>
                          <a:effectLst/>
                          <a:latin typeface="Arial" charset="0"/>
                        </a:rPr>
                        <a:t>Annual Temp.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5164"/>
                          </a:solidFill>
                          <a:effectLst/>
                          <a:latin typeface="Arial" charset="0"/>
                        </a:rPr>
                        <a:t>0.61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5164"/>
                          </a:solidFill>
                          <a:effectLst/>
                          <a:latin typeface="Arial" charset="0"/>
                        </a:rPr>
                        <a:t>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0" name="Line 71"/>
          <p:cNvSpPr>
            <a:spLocks noChangeShapeType="1"/>
          </p:cNvSpPr>
          <p:nvPr/>
        </p:nvSpPr>
        <p:spPr bwMode="auto">
          <a:xfrm>
            <a:off x="8382000" y="4005256"/>
            <a:ext cx="0" cy="609600"/>
          </a:xfrm>
          <a:prstGeom prst="line">
            <a:avLst/>
          </a:prstGeom>
          <a:noFill/>
          <a:ln w="57150">
            <a:solidFill>
              <a:schemeClr val="tx1"/>
            </a:solidFill>
            <a:round/>
            <a:headEnd/>
            <a:tailEnd type="triangle" w="med" len="med"/>
          </a:ln>
          <a:effectLst/>
        </p:spPr>
        <p:txBody>
          <a:bodyPr/>
          <a:lstStyle/>
          <a:p>
            <a:endParaRPr lang="en-US"/>
          </a:p>
        </p:txBody>
      </p:sp>
      <p:sp>
        <p:nvSpPr>
          <p:cNvPr id="31" name="Rectangle 72"/>
          <p:cNvSpPr>
            <a:spLocks noChangeArrowheads="1"/>
          </p:cNvSpPr>
          <p:nvPr/>
        </p:nvSpPr>
        <p:spPr bwMode="auto">
          <a:xfrm>
            <a:off x="3733800" y="5300656"/>
            <a:ext cx="1371600" cy="685800"/>
          </a:xfrm>
          <a:prstGeom prst="rect">
            <a:avLst/>
          </a:prstGeom>
          <a:solidFill>
            <a:schemeClr val="accent1"/>
          </a:solidFill>
          <a:ln w="9525">
            <a:solidFill>
              <a:schemeClr val="tx1"/>
            </a:solidFill>
            <a:miter lim="800000"/>
            <a:headEnd/>
            <a:tailEnd/>
          </a:ln>
          <a:effectLst/>
        </p:spPr>
        <p:txBody>
          <a:bodyPr wrap="none" anchor="ctr"/>
          <a:lstStyle/>
          <a:p>
            <a:pPr algn="ctr"/>
            <a:r>
              <a:rPr lang="en-US"/>
              <a:t>Map </a:t>
            </a:r>
          </a:p>
          <a:p>
            <a:pPr algn="ctr"/>
            <a:r>
              <a:rPr lang="en-US"/>
              <a:t>Generation</a:t>
            </a:r>
          </a:p>
        </p:txBody>
      </p:sp>
      <p:sp>
        <p:nvSpPr>
          <p:cNvPr id="32" name="Text Box 73"/>
          <p:cNvSpPr txBox="1">
            <a:spLocks noChangeArrowheads="1"/>
          </p:cNvSpPr>
          <p:nvPr/>
        </p:nvSpPr>
        <p:spPr bwMode="auto">
          <a:xfrm>
            <a:off x="5810664" y="4387339"/>
            <a:ext cx="2340705" cy="338554"/>
          </a:xfrm>
          <a:prstGeom prst="rect">
            <a:avLst/>
          </a:prstGeom>
          <a:noFill/>
          <a:ln w="9525">
            <a:noFill/>
            <a:miter lim="800000"/>
            <a:headEnd/>
            <a:tailEnd/>
          </a:ln>
          <a:effectLst/>
        </p:spPr>
        <p:txBody>
          <a:bodyPr wrap="none">
            <a:spAutoFit/>
          </a:bodyPr>
          <a:lstStyle/>
          <a:p>
            <a:pPr algn="ctr"/>
            <a:r>
              <a:rPr lang="en-US" sz="1600" b="1" dirty="0"/>
              <a:t>Estimated Parameters</a:t>
            </a:r>
          </a:p>
        </p:txBody>
      </p:sp>
      <p:sp>
        <p:nvSpPr>
          <p:cNvPr id="33" name="Text Box 74"/>
          <p:cNvSpPr txBox="1">
            <a:spLocks noChangeArrowheads="1"/>
          </p:cNvSpPr>
          <p:nvPr/>
        </p:nvSpPr>
        <p:spPr bwMode="auto">
          <a:xfrm>
            <a:off x="3185160" y="2450776"/>
            <a:ext cx="2327881" cy="338554"/>
          </a:xfrm>
          <a:prstGeom prst="rect">
            <a:avLst/>
          </a:prstGeom>
          <a:noFill/>
          <a:ln w="9525">
            <a:noFill/>
            <a:miter lim="800000"/>
            <a:headEnd/>
            <a:tailEnd/>
          </a:ln>
          <a:effectLst/>
        </p:spPr>
        <p:txBody>
          <a:bodyPr wrap="none">
            <a:spAutoFit/>
          </a:bodyPr>
          <a:lstStyle/>
          <a:p>
            <a:r>
              <a:rPr lang="en-US" sz="1600" b="1" dirty="0"/>
              <a:t>Environmental Layers</a:t>
            </a:r>
          </a:p>
        </p:txBody>
      </p:sp>
      <p:sp>
        <p:nvSpPr>
          <p:cNvPr id="34" name="Text Box 75"/>
          <p:cNvSpPr txBox="1">
            <a:spLocks noChangeArrowheads="1"/>
          </p:cNvSpPr>
          <p:nvPr/>
        </p:nvSpPr>
        <p:spPr bwMode="auto">
          <a:xfrm>
            <a:off x="4876800" y="1033456"/>
            <a:ext cx="1514475" cy="336550"/>
          </a:xfrm>
          <a:prstGeom prst="rect">
            <a:avLst/>
          </a:prstGeom>
          <a:noFill/>
          <a:ln w="9525">
            <a:noFill/>
            <a:miter lim="800000"/>
            <a:headEnd/>
            <a:tailEnd/>
          </a:ln>
          <a:effectLst/>
        </p:spPr>
        <p:txBody>
          <a:bodyPr wrap="none">
            <a:spAutoFit/>
          </a:bodyPr>
          <a:lstStyle/>
          <a:p>
            <a:r>
              <a:rPr lang="en-US" sz="1600" b="1"/>
              <a:t>Spreadsheets</a:t>
            </a:r>
          </a:p>
        </p:txBody>
      </p:sp>
      <p:sp>
        <p:nvSpPr>
          <p:cNvPr id="35" name="Text Box 76"/>
          <p:cNvSpPr txBox="1">
            <a:spLocks noChangeArrowheads="1"/>
          </p:cNvSpPr>
          <p:nvPr/>
        </p:nvSpPr>
        <p:spPr bwMode="auto">
          <a:xfrm>
            <a:off x="228600" y="4448169"/>
            <a:ext cx="2388795" cy="338554"/>
          </a:xfrm>
          <a:prstGeom prst="rect">
            <a:avLst/>
          </a:prstGeom>
          <a:noFill/>
          <a:ln w="9525">
            <a:noFill/>
            <a:miter lim="800000"/>
            <a:headEnd/>
            <a:tailEnd/>
          </a:ln>
          <a:effectLst/>
        </p:spPr>
        <p:txBody>
          <a:bodyPr wrap="none">
            <a:spAutoFit/>
          </a:bodyPr>
          <a:lstStyle/>
          <a:p>
            <a:r>
              <a:rPr lang="en-US" sz="1600" b="1" dirty="0"/>
              <a:t>Habitat Suitability Map</a:t>
            </a:r>
          </a:p>
        </p:txBody>
      </p:sp>
      <p:pic>
        <p:nvPicPr>
          <p:cNvPr id="36" name="Picture 77"/>
          <p:cNvPicPr>
            <a:picLocks noChangeAspect="1" noChangeArrowheads="1"/>
          </p:cNvPicPr>
          <p:nvPr/>
        </p:nvPicPr>
        <p:blipFill>
          <a:blip r:embed="rId6" cstate="print"/>
          <a:srcRect/>
          <a:stretch>
            <a:fillRect/>
          </a:stretch>
        </p:blipFill>
        <p:spPr bwMode="auto">
          <a:xfrm>
            <a:off x="304800" y="1566856"/>
            <a:ext cx="2438400" cy="1389063"/>
          </a:xfrm>
          <a:prstGeom prst="rect">
            <a:avLst/>
          </a:prstGeom>
          <a:noFill/>
          <a:ln w="9525">
            <a:noFill/>
            <a:miter lim="800000"/>
            <a:headEnd/>
            <a:tailEnd/>
          </a:ln>
          <a:effectLst/>
        </p:spPr>
      </p:pic>
      <p:sp>
        <p:nvSpPr>
          <p:cNvPr id="3" name="TextBox 2">
            <a:extLst>
              <a:ext uri="{FF2B5EF4-FFF2-40B4-BE49-F238E27FC236}">
                <a16:creationId xmlns:a16="http://schemas.microsoft.com/office/drawing/2014/main" id="{1DDF6068-22CD-48FA-B8B0-D9CB995BB1EB}"/>
              </a:ext>
            </a:extLst>
          </p:cNvPr>
          <p:cNvSpPr txBox="1"/>
          <p:nvPr/>
        </p:nvSpPr>
        <p:spPr>
          <a:xfrm>
            <a:off x="-55117" y="6599331"/>
            <a:ext cx="3188437" cy="307777"/>
          </a:xfrm>
          <a:prstGeom prst="rect">
            <a:avLst/>
          </a:prstGeom>
          <a:noFill/>
        </p:spPr>
        <p:txBody>
          <a:bodyPr wrap="none" rtlCol="0">
            <a:spAutoFit/>
          </a:bodyPr>
          <a:lstStyle/>
          <a:p>
            <a:r>
              <a:rPr lang="en-US" sz="1400" dirty="0"/>
              <a:t>From work by Dr. Catherine Jarnevich</a:t>
            </a:r>
          </a:p>
        </p:txBody>
      </p:sp>
    </p:spTree>
    <p:extLst>
      <p:ext uri="{BB962C8B-B14F-4D97-AF65-F5344CB8AC3E}">
        <p14:creationId xmlns:p14="http://schemas.microsoft.com/office/powerpoint/2010/main" val="1588215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ROC Curve</a:t>
            </a:r>
          </a:p>
        </p:txBody>
      </p:sp>
      <p:sp>
        <p:nvSpPr>
          <p:cNvPr id="3" name="Content Placeholder 2"/>
          <p:cNvSpPr>
            <a:spLocks noGrp="1"/>
          </p:cNvSpPr>
          <p:nvPr>
            <p:ph idx="1"/>
          </p:nvPr>
        </p:nvSpPr>
        <p:spPr/>
        <p:txBody>
          <a:bodyPr/>
          <a:lstStyle/>
          <a:p>
            <a:r>
              <a:rPr lang="en-US" dirty="0"/>
              <a:t>Receiver operating characteristic (ROC)</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68473"/>
            <a:ext cx="5029200" cy="487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75D76356-7107-4900-AD21-42B8725C271E}"/>
              </a:ext>
            </a:extLst>
          </p:cNvPr>
          <p:cNvSpPr txBox="1"/>
          <p:nvPr/>
        </p:nvSpPr>
        <p:spPr>
          <a:xfrm>
            <a:off x="2514600" y="6474672"/>
            <a:ext cx="1676400" cy="369332"/>
          </a:xfrm>
          <a:prstGeom prst="rect">
            <a:avLst/>
          </a:prstGeom>
          <a:noFill/>
        </p:spPr>
        <p:txBody>
          <a:bodyPr wrap="square">
            <a:spAutoFit/>
          </a:bodyPr>
          <a:lstStyle/>
          <a:p>
            <a:pPr lvl="1"/>
            <a:r>
              <a:rPr lang="en-US" dirty="0"/>
              <a:t>Wikipedia</a:t>
            </a:r>
          </a:p>
        </p:txBody>
      </p:sp>
    </p:spTree>
    <p:extLst>
      <p:ext uri="{BB962C8B-B14F-4D97-AF65-F5344CB8AC3E}">
        <p14:creationId xmlns:p14="http://schemas.microsoft.com/office/powerpoint/2010/main" val="1828016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 Under the Curve (AUC)</a:t>
            </a:r>
          </a:p>
        </p:txBody>
      </p:sp>
      <p:sp>
        <p:nvSpPr>
          <p:cNvPr id="3" name="Content Placeholder 2"/>
          <p:cNvSpPr>
            <a:spLocks noGrp="1"/>
          </p:cNvSpPr>
          <p:nvPr>
            <p:ph idx="1"/>
          </p:nvPr>
        </p:nvSpPr>
        <p:spPr>
          <a:xfrm>
            <a:off x="1066800" y="1219200"/>
            <a:ext cx="7924800" cy="1143000"/>
          </a:xfrm>
        </p:spPr>
        <p:txBody>
          <a:bodyPr/>
          <a:lstStyle/>
          <a:p>
            <a:r>
              <a:rPr lang="en-US" dirty="0"/>
              <a:t>Area under an ROC curve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503" y="2209800"/>
            <a:ext cx="5150497" cy="464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1066800" y="1905000"/>
            <a:ext cx="2971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a:t>Popular for HSM</a:t>
            </a:r>
          </a:p>
          <a:p>
            <a:r>
              <a:rPr lang="en-US" kern="0" dirty="0"/>
              <a:t>Encourages over-fitting</a:t>
            </a:r>
          </a:p>
          <a:p>
            <a:endParaRPr lang="en-US" kern="0" dirty="0"/>
          </a:p>
        </p:txBody>
      </p:sp>
    </p:spTree>
    <p:extLst>
      <p:ext uri="{BB962C8B-B14F-4D97-AF65-F5344CB8AC3E}">
        <p14:creationId xmlns:p14="http://schemas.microsoft.com/office/powerpoint/2010/main" val="2195497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AUC</a:t>
            </a:r>
          </a:p>
        </p:txBody>
      </p:sp>
      <p:sp>
        <p:nvSpPr>
          <p:cNvPr id="3" name="Content Placeholder 2"/>
          <p:cNvSpPr>
            <a:spLocks noGrp="1"/>
          </p:cNvSpPr>
          <p:nvPr>
            <p:ph idx="1"/>
          </p:nvPr>
        </p:nvSpPr>
        <p:spPr>
          <a:xfrm>
            <a:off x="1066800" y="1219200"/>
            <a:ext cx="7924800" cy="5638800"/>
          </a:xfrm>
        </p:spPr>
        <p:txBody>
          <a:bodyPr/>
          <a:lstStyle/>
          <a:p>
            <a:r>
              <a:rPr lang="en-US" dirty="0"/>
              <a:t>Advantages</a:t>
            </a:r>
          </a:p>
          <a:p>
            <a:pPr lvl="1"/>
            <a:r>
              <a:rPr lang="en-US" dirty="0"/>
              <a:t>Provides comparable range:</a:t>
            </a:r>
          </a:p>
          <a:p>
            <a:pPr lvl="2"/>
            <a:r>
              <a:rPr lang="en-US"/>
              <a:t>0.5 </a:t>
            </a:r>
            <a:r>
              <a:rPr lang="en-US" dirty="0"/>
              <a:t>– random</a:t>
            </a:r>
          </a:p>
          <a:p>
            <a:pPr lvl="2"/>
            <a:r>
              <a:rPr lang="en-US" dirty="0"/>
              <a:t>1 – perfect model</a:t>
            </a:r>
          </a:p>
          <a:p>
            <a:pPr lvl="1"/>
            <a:r>
              <a:rPr lang="en-US" dirty="0"/>
              <a:t>Easy to compute</a:t>
            </a:r>
          </a:p>
          <a:p>
            <a:r>
              <a:rPr lang="en-US" dirty="0"/>
              <a:t>Disadvantages</a:t>
            </a:r>
          </a:p>
          <a:p>
            <a:pPr lvl="1"/>
            <a:r>
              <a:rPr lang="en-US" dirty="0"/>
              <a:t>Does not include number of parameters so encourages over fitting</a:t>
            </a:r>
          </a:p>
          <a:p>
            <a:pPr lvl="1"/>
            <a:r>
              <a:rPr lang="en-US" dirty="0"/>
              <a:t>Increasing the study area increases the AUC value</a:t>
            </a:r>
          </a:p>
        </p:txBody>
      </p:sp>
    </p:spTree>
    <p:extLst>
      <p:ext uri="{BB962C8B-B14F-4D97-AF65-F5344CB8AC3E}">
        <p14:creationId xmlns:p14="http://schemas.microsoft.com/office/powerpoint/2010/main" val="293286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AIC</a:t>
            </a:r>
          </a:p>
        </p:txBody>
      </p:sp>
      <p:sp>
        <p:nvSpPr>
          <p:cNvPr id="3" name="Content Placeholder 2"/>
          <p:cNvSpPr>
            <a:spLocks noGrp="1"/>
          </p:cNvSpPr>
          <p:nvPr>
            <p:ph idx="1"/>
          </p:nvPr>
        </p:nvSpPr>
        <p:spPr/>
        <p:txBody>
          <a:bodyPr/>
          <a:lstStyle/>
          <a:p>
            <a:r>
              <a:rPr lang="en-US" dirty="0"/>
              <a:t>Not available in MaxEnt</a:t>
            </a:r>
          </a:p>
          <a:p>
            <a:r>
              <a:rPr lang="en-US" dirty="0"/>
              <a:t>Can now be computed for HSMs with:</a:t>
            </a:r>
          </a:p>
          <a:p>
            <a:pPr lvl="1"/>
            <a:r>
              <a:rPr lang="en-US" dirty="0"/>
              <a:t>ENMTools</a:t>
            </a:r>
          </a:p>
          <a:p>
            <a:pPr lvl="1"/>
            <a:r>
              <a:rPr lang="en-US" dirty="0"/>
              <a:t>Presence/Absence library for R</a:t>
            </a:r>
          </a:p>
          <a:p>
            <a:pPr lvl="1"/>
            <a:r>
              <a:rPr lang="en-US" dirty="0"/>
              <a:t>BlueSpray</a:t>
            </a:r>
          </a:p>
          <a:p>
            <a:r>
              <a:rPr lang="en-US" dirty="0"/>
              <a:t>Is this the “best” measure?</a:t>
            </a:r>
          </a:p>
        </p:txBody>
      </p:sp>
    </p:spTree>
    <p:extLst>
      <p:ext uri="{BB962C8B-B14F-4D97-AF65-F5344CB8AC3E}">
        <p14:creationId xmlns:p14="http://schemas.microsoft.com/office/powerpoint/2010/main" val="3352298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Uncertainty in Data</a:t>
            </a:r>
          </a:p>
        </p:txBody>
      </p:sp>
      <p:sp>
        <p:nvSpPr>
          <p:cNvPr id="22531" name="Rectangle 3"/>
          <p:cNvSpPr>
            <a:spLocks noChangeArrowheads="1"/>
          </p:cNvSpPr>
          <p:nvPr/>
        </p:nvSpPr>
        <p:spPr bwMode="auto">
          <a:xfrm>
            <a:off x="1066800" y="1257300"/>
            <a:ext cx="80772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800" dirty="0">
                <a:solidFill>
                  <a:srgbClr val="293819"/>
                </a:solidFill>
              </a:rPr>
              <a:t>Experts more accurate in correctly identifying species than volunteers</a:t>
            </a:r>
          </a:p>
          <a:p>
            <a:pPr marL="742950" lvl="1" indent="-285750">
              <a:spcBef>
                <a:spcPct val="20000"/>
              </a:spcBef>
              <a:buFontTx/>
              <a:buChar char="•"/>
            </a:pPr>
            <a:r>
              <a:rPr lang="en-US" sz="2400" dirty="0">
                <a:solidFill>
                  <a:srgbClr val="555122"/>
                </a:solidFill>
              </a:rPr>
              <a:t>88% vs. 72%</a:t>
            </a:r>
          </a:p>
          <a:p>
            <a:pPr marL="742950" lvl="1" indent="-285750">
              <a:spcBef>
                <a:spcPct val="20000"/>
              </a:spcBef>
              <a:buFontTx/>
              <a:buChar char="•"/>
            </a:pPr>
            <a:r>
              <a:rPr lang="en-US" sz="2400" dirty="0">
                <a:solidFill>
                  <a:srgbClr val="555122"/>
                </a:solidFill>
              </a:rPr>
              <a:t>Volunteers: 28% false negative identifications and 1% false positive identifications</a:t>
            </a:r>
          </a:p>
          <a:p>
            <a:pPr marL="742950" lvl="1" indent="-285750">
              <a:spcBef>
                <a:spcPct val="20000"/>
              </a:spcBef>
              <a:buFontTx/>
              <a:buChar char="•"/>
            </a:pPr>
            <a:r>
              <a:rPr lang="en-US" sz="2400" dirty="0">
                <a:solidFill>
                  <a:srgbClr val="555122"/>
                </a:solidFill>
              </a:rPr>
              <a:t>Experts: 12% false negative identifications and &lt;1% false positive identifications</a:t>
            </a:r>
          </a:p>
          <a:p>
            <a:pPr marL="342900" indent="-342900">
              <a:spcBef>
                <a:spcPct val="20000"/>
              </a:spcBef>
              <a:buFontTx/>
              <a:buChar char="•"/>
            </a:pPr>
            <a:r>
              <a:rPr lang="en-US" sz="2800" dirty="0">
                <a:solidFill>
                  <a:srgbClr val="293819"/>
                </a:solidFill>
              </a:rPr>
              <a:t>Conspicuous vs. Inconspicuous</a:t>
            </a:r>
          </a:p>
          <a:p>
            <a:pPr marL="742950" lvl="1" indent="-285750">
              <a:spcBef>
                <a:spcPct val="20000"/>
              </a:spcBef>
              <a:buFontTx/>
              <a:buChar char="•"/>
            </a:pPr>
            <a:r>
              <a:rPr lang="en-US" sz="2400" dirty="0">
                <a:solidFill>
                  <a:srgbClr val="555122"/>
                </a:solidFill>
              </a:rPr>
              <a:t>Volunteers correctly identified “easy” species 82% of the time vs. 65% for “difficult” species</a:t>
            </a:r>
          </a:p>
          <a:p>
            <a:pPr marL="742950" lvl="1" indent="-285750">
              <a:spcBef>
                <a:spcPct val="20000"/>
              </a:spcBef>
              <a:buFontTx/>
              <a:buChar char="•"/>
            </a:pPr>
            <a:r>
              <a:rPr lang="en-US" sz="2400" dirty="0">
                <a:solidFill>
                  <a:srgbClr val="555122"/>
                </a:solidFill>
              </a:rPr>
              <a:t>62% of false ids for Glossy Buckthorn. (GB)  were Common Buckthorn (CB)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924800" cy="1371600"/>
          </a:xfrm>
        </p:spPr>
        <p:txBody>
          <a:bodyPr/>
          <a:lstStyle/>
          <a:p>
            <a:r>
              <a:rPr lang="en-US" dirty="0"/>
              <a:t>Correcting for Environmental Variability</a:t>
            </a:r>
          </a:p>
        </p:txBody>
      </p:sp>
      <p:sp>
        <p:nvSpPr>
          <p:cNvPr id="3" name="Content Placeholder 2"/>
          <p:cNvSpPr>
            <a:spLocks noGrp="1"/>
          </p:cNvSpPr>
          <p:nvPr>
            <p:ph idx="1"/>
          </p:nvPr>
        </p:nvSpPr>
        <p:spPr>
          <a:xfrm>
            <a:off x="1066800" y="1600200"/>
            <a:ext cx="7924800" cy="4953000"/>
          </a:xfrm>
        </p:spPr>
        <p:txBody>
          <a:bodyPr/>
          <a:lstStyle/>
          <a:p>
            <a:r>
              <a:rPr lang="en-US" dirty="0"/>
              <a:t>The previous examples assume a uniform distribution of environmental variation (i.e. same area for each value).</a:t>
            </a:r>
          </a:p>
          <a:p>
            <a:r>
              <a:rPr lang="en-US" dirty="0"/>
              <a:t>Dividing the number of occurrences by the relative area for each environmental variable value corrects for this.</a:t>
            </a:r>
          </a:p>
        </p:txBody>
      </p:sp>
    </p:spTree>
    <p:extLst>
      <p:ext uri="{BB962C8B-B14F-4D97-AF65-F5344CB8AC3E}">
        <p14:creationId xmlns:p14="http://schemas.microsoft.com/office/powerpoint/2010/main" val="2753518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Doug-Fir vs. Precipitation</a:t>
            </a:r>
          </a:p>
        </p:txBody>
      </p:sp>
      <p:pic>
        <p:nvPicPr>
          <p:cNvPr id="3" name="Picture 2"/>
          <p:cNvPicPr>
            <a:picLocks noChangeAspect="1"/>
          </p:cNvPicPr>
          <p:nvPr/>
        </p:nvPicPr>
        <p:blipFill>
          <a:blip r:embed="rId2"/>
          <a:stretch>
            <a:fillRect/>
          </a:stretch>
        </p:blipFill>
        <p:spPr>
          <a:xfrm>
            <a:off x="2057400" y="1143000"/>
            <a:ext cx="6160537" cy="4343400"/>
          </a:xfrm>
          <a:prstGeom prst="rect">
            <a:avLst/>
          </a:prstGeom>
          <a:ln>
            <a:solidFill>
              <a:schemeClr val="tx1"/>
            </a:solidFill>
          </a:ln>
        </p:spPr>
      </p:pic>
      <p:sp>
        <p:nvSpPr>
          <p:cNvPr id="4" name="TextBox 3"/>
          <p:cNvSpPr txBox="1"/>
          <p:nvPr/>
        </p:nvSpPr>
        <p:spPr>
          <a:xfrm>
            <a:off x="3581400" y="5562600"/>
            <a:ext cx="3647152" cy="369332"/>
          </a:xfrm>
          <a:prstGeom prst="rect">
            <a:avLst/>
          </a:prstGeom>
          <a:noFill/>
        </p:spPr>
        <p:txBody>
          <a:bodyPr wrap="none" rtlCol="0">
            <a:spAutoFit/>
          </a:bodyPr>
          <a:lstStyle/>
          <a:p>
            <a:r>
              <a:rPr lang="en-US" dirty="0"/>
              <a:t>Annual Precipitation in Millimeters</a:t>
            </a:r>
          </a:p>
        </p:txBody>
      </p:sp>
      <p:sp>
        <p:nvSpPr>
          <p:cNvPr id="5" name="TextBox 4"/>
          <p:cNvSpPr txBox="1"/>
          <p:nvPr/>
        </p:nvSpPr>
        <p:spPr>
          <a:xfrm rot="16200000">
            <a:off x="120850" y="3086251"/>
            <a:ext cx="3480440" cy="369332"/>
          </a:xfrm>
          <a:prstGeom prst="rect">
            <a:avLst/>
          </a:prstGeom>
          <a:noFill/>
        </p:spPr>
        <p:txBody>
          <a:bodyPr wrap="none" rtlCol="0">
            <a:spAutoFit/>
          </a:bodyPr>
          <a:lstStyle/>
          <a:p>
            <a:r>
              <a:rPr lang="en-US" dirty="0"/>
              <a:t>Relative Density of Occurrences</a:t>
            </a:r>
          </a:p>
        </p:txBody>
      </p:sp>
      <p:sp>
        <p:nvSpPr>
          <p:cNvPr id="6" name="TextBox 5"/>
          <p:cNvSpPr txBox="1"/>
          <p:nvPr/>
        </p:nvSpPr>
        <p:spPr>
          <a:xfrm>
            <a:off x="990600" y="6248400"/>
            <a:ext cx="7738016" cy="584775"/>
          </a:xfrm>
          <a:prstGeom prst="rect">
            <a:avLst/>
          </a:prstGeom>
          <a:noFill/>
        </p:spPr>
        <p:txBody>
          <a:bodyPr wrap="none" rtlCol="0">
            <a:spAutoFit/>
          </a:bodyPr>
          <a:lstStyle/>
          <a:p>
            <a:r>
              <a:rPr lang="en-US" sz="1600" dirty="0"/>
              <a:t>Green: histogram of environmental variable values, Red: histogram of occurrences,</a:t>
            </a:r>
          </a:p>
          <a:p>
            <a:r>
              <a:rPr lang="en-US" sz="1600" dirty="0"/>
              <a:t>Blue: Red / Green</a:t>
            </a:r>
          </a:p>
        </p:txBody>
      </p:sp>
    </p:spTree>
    <p:extLst>
      <p:ext uri="{BB962C8B-B14F-4D97-AF65-F5344CB8AC3E}">
        <p14:creationId xmlns:p14="http://schemas.microsoft.com/office/powerpoint/2010/main" val="1767552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Doug-Fir vs. </a:t>
            </a:r>
            <a:r>
              <a:rPr lang="en-US"/>
              <a:t>Temperature</a:t>
            </a:r>
            <a:endParaRPr lang="en-US" dirty="0"/>
          </a:p>
        </p:txBody>
      </p:sp>
      <p:sp>
        <p:nvSpPr>
          <p:cNvPr id="4" name="TextBox 3"/>
          <p:cNvSpPr txBox="1"/>
          <p:nvPr/>
        </p:nvSpPr>
        <p:spPr>
          <a:xfrm>
            <a:off x="3276600" y="5562600"/>
            <a:ext cx="4104713" cy="369332"/>
          </a:xfrm>
          <a:prstGeom prst="rect">
            <a:avLst/>
          </a:prstGeom>
          <a:noFill/>
        </p:spPr>
        <p:txBody>
          <a:bodyPr wrap="none" rtlCol="0">
            <a:spAutoFit/>
          </a:bodyPr>
          <a:lstStyle/>
          <a:p>
            <a:r>
              <a:rPr lang="en-US" dirty="0"/>
              <a:t>Annual Temperature in degrees C * 10</a:t>
            </a:r>
          </a:p>
        </p:txBody>
      </p:sp>
      <p:sp>
        <p:nvSpPr>
          <p:cNvPr id="5" name="TextBox 4"/>
          <p:cNvSpPr txBox="1"/>
          <p:nvPr/>
        </p:nvSpPr>
        <p:spPr>
          <a:xfrm rot="16200000">
            <a:off x="120850" y="3086251"/>
            <a:ext cx="3480440" cy="369332"/>
          </a:xfrm>
          <a:prstGeom prst="rect">
            <a:avLst/>
          </a:prstGeom>
          <a:noFill/>
        </p:spPr>
        <p:txBody>
          <a:bodyPr wrap="none" rtlCol="0">
            <a:spAutoFit/>
          </a:bodyPr>
          <a:lstStyle/>
          <a:p>
            <a:r>
              <a:rPr lang="en-US" dirty="0"/>
              <a:t>Relative Density of Occurrences</a:t>
            </a:r>
          </a:p>
        </p:txBody>
      </p:sp>
      <p:sp>
        <p:nvSpPr>
          <p:cNvPr id="6" name="TextBox 5"/>
          <p:cNvSpPr txBox="1"/>
          <p:nvPr/>
        </p:nvSpPr>
        <p:spPr>
          <a:xfrm>
            <a:off x="990600" y="6248400"/>
            <a:ext cx="7738016" cy="584775"/>
          </a:xfrm>
          <a:prstGeom prst="rect">
            <a:avLst/>
          </a:prstGeom>
          <a:noFill/>
        </p:spPr>
        <p:txBody>
          <a:bodyPr wrap="none" rtlCol="0">
            <a:spAutoFit/>
          </a:bodyPr>
          <a:lstStyle/>
          <a:p>
            <a:r>
              <a:rPr lang="en-US" sz="1600" dirty="0"/>
              <a:t>Green: histogram of environmental variable values, Red: histogram of occurrences,</a:t>
            </a:r>
          </a:p>
          <a:p>
            <a:r>
              <a:rPr lang="en-US" sz="1600" dirty="0"/>
              <a:t>Blue: Red / Green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399" y="1143000"/>
            <a:ext cx="6422571" cy="4495800"/>
          </a:xfrm>
          <a:prstGeom prst="rect">
            <a:avLst/>
          </a:prstGeom>
        </p:spPr>
      </p:pic>
    </p:spTree>
    <p:extLst>
      <p:ext uri="{BB962C8B-B14F-4D97-AF65-F5344CB8AC3E}">
        <p14:creationId xmlns:p14="http://schemas.microsoft.com/office/powerpoint/2010/main" val="578102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t>Predicting Habitat Suitability</a:t>
            </a:r>
          </a:p>
        </p:txBody>
      </p:sp>
      <p:sp>
        <p:nvSpPr>
          <p:cNvPr id="16387" name="Content Placeholder 2"/>
          <p:cNvSpPr>
            <a:spLocks noGrp="1"/>
          </p:cNvSpPr>
          <p:nvPr>
            <p:ph idx="1"/>
          </p:nvPr>
        </p:nvSpPr>
        <p:spPr>
          <a:xfrm>
            <a:off x="1066800" y="1298575"/>
            <a:ext cx="7620000" cy="5373688"/>
          </a:xfrm>
        </p:spPr>
        <p:txBody>
          <a:bodyPr/>
          <a:lstStyle/>
          <a:p>
            <a:r>
              <a:rPr lang="en-US"/>
              <a:t>Predicting potential species distributions at large spatial and temporal extents</a:t>
            </a:r>
          </a:p>
          <a:p>
            <a:r>
              <a:rPr lang="en-US"/>
              <a:t>Given:</a:t>
            </a:r>
          </a:p>
          <a:p>
            <a:pPr lvl="1"/>
            <a:r>
              <a:rPr lang="en-US"/>
              <a:t>Limited data</a:t>
            </a:r>
          </a:p>
          <a:p>
            <a:pPr lvl="2"/>
            <a:r>
              <a:rPr lang="en-US"/>
              <a:t>Most have unknown uncertainty</a:t>
            </a:r>
          </a:p>
          <a:p>
            <a:pPr lvl="2"/>
            <a:r>
              <a:rPr lang="en-US"/>
              <a:t>Most biased/not randomly sampled</a:t>
            </a:r>
          </a:p>
          <a:p>
            <a:pPr lvl="2"/>
            <a:r>
              <a:rPr lang="en-US"/>
              <a:t>&gt;90% just “occurrences” or “observations”</a:t>
            </a:r>
          </a:p>
          <a:p>
            <a:pPr lvl="1"/>
            <a:r>
              <a:rPr lang="en-US"/>
              <a:t>Lots of species</a:t>
            </a:r>
          </a:p>
          <a:p>
            <a:pPr lvl="1"/>
            <a:r>
              <a:rPr lang="en-US"/>
              <a:t>Climate change and other scenarios</a:t>
            </a:r>
          </a:p>
          <a:p>
            <a:pPr lvl="1"/>
            <a:endParaRPr lang="en-US"/>
          </a:p>
          <a:p>
            <a:endParaRPr lang="en-US"/>
          </a:p>
          <a:p>
            <a:pPr lvl="1"/>
            <a:endParaRPr lang="en-US"/>
          </a:p>
        </p:txBody>
      </p:sp>
    </p:spTree>
    <p:extLst>
      <p:ext uri="{BB962C8B-B14F-4D97-AF65-F5344CB8AC3E}">
        <p14:creationId xmlns:p14="http://schemas.microsoft.com/office/powerpoint/2010/main" val="2190356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z="4000"/>
              <a:t>Spatial Modeling Concerns</a:t>
            </a:r>
          </a:p>
        </p:txBody>
      </p:sp>
      <p:sp>
        <p:nvSpPr>
          <p:cNvPr id="20483" name="Content Placeholder 2"/>
          <p:cNvSpPr>
            <a:spLocks noGrp="1"/>
          </p:cNvSpPr>
          <p:nvPr>
            <p:ph idx="1"/>
          </p:nvPr>
        </p:nvSpPr>
        <p:spPr>
          <a:xfrm>
            <a:off x="1143000" y="1298575"/>
            <a:ext cx="8001000" cy="5559425"/>
          </a:xfrm>
        </p:spPr>
        <p:txBody>
          <a:bodyPr/>
          <a:lstStyle/>
          <a:p>
            <a:r>
              <a:rPr lang="en-US" sz="3000" dirty="0"/>
              <a:t>Over fitting the data</a:t>
            </a:r>
          </a:p>
          <a:p>
            <a:pPr lvl="1"/>
            <a:r>
              <a:rPr lang="en-US" dirty="0"/>
              <a:t>Are we modeling biological/ecological theory?</a:t>
            </a:r>
          </a:p>
          <a:p>
            <a:r>
              <a:rPr lang="en-US" sz="3000" dirty="0"/>
              <a:t>What does the model look like?</a:t>
            </a:r>
          </a:p>
          <a:p>
            <a:pPr lvl="1"/>
            <a:r>
              <a:rPr lang="en-US" dirty="0"/>
              <a:t>In environmental space vs. geographic space</a:t>
            </a:r>
          </a:p>
          <a:p>
            <a:r>
              <a:rPr lang="en-US" sz="3000" dirty="0"/>
              <a:t>Absence points?</a:t>
            </a:r>
          </a:p>
          <a:p>
            <a:pPr lvl="1"/>
            <a:r>
              <a:rPr lang="en-US" sz="2600" dirty="0"/>
              <a:t>What do they mean?</a:t>
            </a:r>
          </a:p>
          <a:p>
            <a:r>
              <a:rPr lang="en-US" sz="3000" dirty="0"/>
              <a:t>Analysis and representation of uncertainty?</a:t>
            </a:r>
          </a:p>
          <a:p>
            <a:r>
              <a:rPr lang="en-US" sz="3000" dirty="0"/>
              <a:t>Can we really model the potential distribution of a species from a sub-sample?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7651" name="Picture 3" descr="X:\ProjectsMaxEnt\TamarixOutput\plots\tamarisk_bio1_annual_mean_temp_CON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08513"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825" y="2743200"/>
            <a:ext cx="4702175"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4"/>
          <p:cNvSpPr txBox="1">
            <a:spLocks noChangeArrowheads="1"/>
          </p:cNvSpPr>
          <p:nvPr/>
        </p:nvSpPr>
        <p:spPr bwMode="auto">
          <a:xfrm>
            <a:off x="0" y="6156325"/>
            <a:ext cx="8686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Maraghni, M., M. Gorai, and M. Neffati. 2010. Seed germination at different temperatures and water stress levels, and seedling emergence from different depths of Ziziphus lotus. South African Journal of Botany 76:453-459.</a:t>
            </a:r>
          </a:p>
        </p:txBody>
      </p:sp>
      <p:sp>
        <p:nvSpPr>
          <p:cNvPr id="27654" name="TextBox 6"/>
          <p:cNvSpPr txBox="1">
            <a:spLocks noChangeArrowheads="1"/>
          </p:cNvSpPr>
          <p:nvPr/>
        </p:nvSpPr>
        <p:spPr bwMode="auto">
          <a:xfrm>
            <a:off x="4587875" y="258763"/>
            <a:ext cx="3878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a:t>Over-fitting The Data?</a:t>
            </a:r>
          </a:p>
        </p:txBody>
      </p:sp>
      <p:sp>
        <p:nvSpPr>
          <p:cNvPr id="27655" name="TextBox 7"/>
          <p:cNvSpPr txBox="1">
            <a:spLocks noChangeArrowheads="1"/>
          </p:cNvSpPr>
          <p:nvPr/>
        </p:nvSpPr>
        <p:spPr bwMode="auto">
          <a:xfrm>
            <a:off x="457200" y="3810000"/>
            <a:ext cx="3200400" cy="1077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a:t>What should the </a:t>
            </a:r>
          </a:p>
          <a:p>
            <a:pPr algn="ctr" eaLnBrk="1" hangingPunct="1"/>
            <a:r>
              <a:rPr lang="en-US" sz="3200"/>
              <a:t>model look like?</a:t>
            </a:r>
          </a:p>
        </p:txBody>
      </p:sp>
      <p:sp>
        <p:nvSpPr>
          <p:cNvPr id="27656" name="TextBox 7"/>
          <p:cNvSpPr txBox="1">
            <a:spLocks noChangeArrowheads="1"/>
          </p:cNvSpPr>
          <p:nvPr/>
        </p:nvSpPr>
        <p:spPr bwMode="auto">
          <a:xfrm>
            <a:off x="4530725" y="1023938"/>
            <a:ext cx="31940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Maxent model for </a:t>
            </a:r>
            <a:r>
              <a:rPr lang="en-US" i="1"/>
              <a:t>Tamarix</a:t>
            </a:r>
            <a:r>
              <a:rPr lang="en-US"/>
              <a:t> in the US: response to temperature when modeled with temperature and precipitation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p:txBody>
          <a:bodyPr/>
          <a:lstStyle/>
          <a:p>
            <a:r>
              <a:rPr lang="en-US" sz="4000"/>
              <a:t>Maxent Model Parameters</a:t>
            </a:r>
          </a:p>
        </p:txBody>
      </p:sp>
      <p:sp>
        <p:nvSpPr>
          <p:cNvPr id="3" name="Content Placeholder 2"/>
          <p:cNvSpPr>
            <a:spLocks noGrp="1"/>
          </p:cNvSpPr>
          <p:nvPr>
            <p:ph sz="half" idx="1"/>
          </p:nvPr>
        </p:nvSpPr>
        <p:spPr>
          <a:xfrm>
            <a:off x="990600" y="1087664"/>
            <a:ext cx="4038600" cy="5302250"/>
          </a:xfrm>
        </p:spPr>
        <p:txBody>
          <a:bodyPr>
            <a:normAutofit fontScale="25000" lnSpcReduction="20000"/>
          </a:bodyPr>
          <a:lstStyle/>
          <a:p>
            <a:pPr>
              <a:defRPr/>
            </a:pPr>
            <a:r>
              <a:rPr lang="en-US" dirty="0"/>
              <a:t>bio12_annual_percip_CONUS, -4.946359908378759, 52.0, 3269.0</a:t>
            </a:r>
          </a:p>
          <a:p>
            <a:pPr>
              <a:defRPr/>
            </a:pPr>
            <a:r>
              <a:rPr lang="en-US" dirty="0"/>
              <a:t>bio1_annual_mean_temp_CONUS, 0.0, -27.0, 255.0</a:t>
            </a:r>
          </a:p>
          <a:p>
            <a:pPr>
              <a:defRPr/>
            </a:pPr>
            <a:r>
              <a:rPr lang="en-US" dirty="0"/>
              <a:t>bio1_annual_mean_temp_CONUS^2, -0.268525818823649, 0.0, 65025.0</a:t>
            </a:r>
          </a:p>
          <a:p>
            <a:pPr>
              <a:defRPr/>
            </a:pPr>
            <a:r>
              <a:rPr lang="en-US" dirty="0"/>
              <a:t>bio12_annual_percip_CONUS*bio1_annual_mean_temp_CONUS, 7.996877654196997, -15579.0, 364506.0</a:t>
            </a:r>
          </a:p>
          <a:p>
            <a:pPr>
              <a:defRPr/>
            </a:pPr>
            <a:r>
              <a:rPr lang="en-US" dirty="0"/>
              <a:t>(681.5&lt;bio12_annual_percip_CONUS), -0.27425992202014554, 0.0, 1.0</a:t>
            </a:r>
          </a:p>
          <a:p>
            <a:pPr>
              <a:defRPr/>
            </a:pPr>
            <a:r>
              <a:rPr lang="en-US" dirty="0"/>
              <a:t>(760.5&lt;bio12_annual_percip_CONUS), -0.0936978541445044, 0.0, 1.0</a:t>
            </a:r>
          </a:p>
          <a:p>
            <a:pPr>
              <a:defRPr/>
            </a:pPr>
            <a:r>
              <a:rPr lang="en-US" dirty="0"/>
              <a:t>(764.5&lt;bio12_annual_percip_CONUS), -0.34195651409710226, 0.0, 1.0</a:t>
            </a:r>
          </a:p>
          <a:p>
            <a:pPr>
              <a:defRPr/>
            </a:pPr>
            <a:r>
              <a:rPr lang="en-US" dirty="0"/>
              <a:t>(663.5&lt;bio12_annual_percip_CONUS), -0.002670474531339423, 0.0, 1.0</a:t>
            </a:r>
          </a:p>
          <a:p>
            <a:pPr>
              <a:defRPr/>
            </a:pPr>
            <a:r>
              <a:rPr lang="en-US" dirty="0"/>
              <a:t>(654.5&lt;bio12_annual_percip_CONUS), -0.06854638847398926, 0.0, 1.0</a:t>
            </a:r>
          </a:p>
          <a:p>
            <a:pPr>
              <a:defRPr/>
            </a:pPr>
            <a:r>
              <a:rPr lang="en-US" dirty="0"/>
              <a:t>(789.5&lt;bio12_annual_percip_CONUS), -0.1911885535421742, 0.0, 1.0</a:t>
            </a:r>
          </a:p>
          <a:p>
            <a:pPr>
              <a:defRPr/>
            </a:pPr>
            <a:r>
              <a:rPr lang="en-US" dirty="0"/>
              <a:t>(415.5&lt;bio12_annual_percip_CONUS), -0.03324755386105751, 0.0, 1.0</a:t>
            </a:r>
          </a:p>
          <a:p>
            <a:pPr>
              <a:defRPr/>
            </a:pPr>
            <a:r>
              <a:rPr lang="en-US" dirty="0"/>
              <a:t>(811.5&lt;bio12_annual_percip_CONUS), -0.5796722427924351, 0.0, 1.0</a:t>
            </a:r>
          </a:p>
          <a:p>
            <a:pPr>
              <a:defRPr/>
            </a:pPr>
            <a:r>
              <a:rPr lang="en-US" dirty="0"/>
              <a:t>(69.5&lt;bio1_annual_mean_temp_CONUS), 0.35186971641045406, 0.0, 1.0</a:t>
            </a:r>
          </a:p>
          <a:p>
            <a:pPr>
              <a:defRPr/>
            </a:pPr>
            <a:r>
              <a:rPr lang="en-US" dirty="0"/>
              <a:t>(433.5&lt;bio12_annual_percip_CONUS), -0.4931182020218725, 0.0, 1.0</a:t>
            </a:r>
          </a:p>
          <a:p>
            <a:pPr>
              <a:defRPr/>
            </a:pPr>
            <a:r>
              <a:rPr lang="en-US" dirty="0"/>
              <a:t>(933.5&lt;bio12_annual_percip_CONUS), -0.6964667980858589, 0.0, 1.0</a:t>
            </a:r>
          </a:p>
          <a:p>
            <a:pPr>
              <a:defRPr/>
            </a:pPr>
            <a:r>
              <a:rPr lang="en-US" dirty="0"/>
              <a:t>(87.5&lt;bio1_annual_mean_temp_CONUS), 0.026976617714580643, 0.0, 1.0</a:t>
            </a:r>
          </a:p>
          <a:p>
            <a:pPr>
              <a:defRPr/>
            </a:pPr>
            <a:r>
              <a:rPr lang="en-US" dirty="0"/>
              <a:t>(41.5&lt;bio1_annual_mean_temp_CONUS), 0.16829480000216024, 0.0, 1.0</a:t>
            </a:r>
          </a:p>
          <a:p>
            <a:pPr>
              <a:defRPr/>
            </a:pPr>
            <a:r>
              <a:rPr lang="en-US" dirty="0"/>
              <a:t>(177.5&lt;bio1_annual_mean_temp_CONUS), -0.10871555671575972, 0.0, 1.0</a:t>
            </a:r>
          </a:p>
          <a:p>
            <a:pPr>
              <a:defRPr/>
            </a:pPr>
            <a:r>
              <a:rPr lang="en-US" dirty="0"/>
              <a:t>(91.5&lt;bio1_annual_mean_temp_CONUS), 0.146912383178006, 0.0, 1.0</a:t>
            </a:r>
          </a:p>
          <a:p>
            <a:pPr>
              <a:defRPr/>
            </a:pPr>
            <a:r>
              <a:rPr lang="en-US" dirty="0"/>
              <a:t>(1034.5&lt;bio12_annual_percip_CONUS), -2.6396398836001156, 0.0, 1.0</a:t>
            </a:r>
          </a:p>
          <a:p>
            <a:pPr>
              <a:defRPr/>
            </a:pPr>
            <a:r>
              <a:rPr lang="en-US" dirty="0"/>
              <a:t>(319.5&lt;bio12_annual_percip_CONUS), -0.061284542503119606, 0.0, 1.0</a:t>
            </a:r>
          </a:p>
          <a:p>
            <a:pPr>
              <a:defRPr/>
            </a:pPr>
            <a:r>
              <a:rPr lang="en-US" dirty="0"/>
              <a:t>(175.5&lt;bio1_annual_mean_temp_CONUS), -0.2618197321200044, 0.0, 1.0</a:t>
            </a:r>
          </a:p>
          <a:p>
            <a:pPr>
              <a:defRPr/>
            </a:pPr>
            <a:r>
              <a:rPr lang="en-US" dirty="0"/>
              <a:t>(233.5&lt;bio1_annual_mean_temp_CONUS), -0.9238257709966757, 0.0, 1.0</a:t>
            </a:r>
          </a:p>
          <a:p>
            <a:pPr>
              <a:defRPr/>
            </a:pPr>
            <a:r>
              <a:rPr lang="en-US" dirty="0"/>
              <a:t>(37.5&lt;bio1_annual_mean_temp_CONUS), 0.3765193693625046, 0.0, 1.0</a:t>
            </a:r>
          </a:p>
          <a:p>
            <a:pPr>
              <a:defRPr/>
            </a:pPr>
            <a:r>
              <a:rPr lang="en-US" dirty="0"/>
              <a:t>(103.5&lt;bio1_annual_mean_temp_CONUS), 0.09930300882047771, 0.0, 1.0</a:t>
            </a:r>
          </a:p>
          <a:p>
            <a:pPr>
              <a:defRPr/>
            </a:pPr>
            <a:r>
              <a:rPr lang="en-US" dirty="0"/>
              <a:t>(301.5&lt;bio12_annual_percip_CONUS), -0.1180307164256701, 0.0, 1.0</a:t>
            </a:r>
          </a:p>
          <a:p>
            <a:pPr>
              <a:defRPr/>
            </a:pPr>
            <a:r>
              <a:rPr lang="en-US" dirty="0"/>
              <a:t>(173.5&lt;bio1_annual_mean_temp_CONUS), -0.10021086459501297, 0.0, 1.0</a:t>
            </a:r>
          </a:p>
          <a:p>
            <a:pPr>
              <a:defRPr/>
            </a:pPr>
            <a:r>
              <a:rPr lang="en-US" dirty="0"/>
              <a:t>(866.5&lt;bio12_annual_percip_CONUS), -0.26959719615289196, 0.0, 1.0</a:t>
            </a:r>
          </a:p>
          <a:p>
            <a:pPr>
              <a:defRPr/>
            </a:pPr>
            <a:r>
              <a:rPr lang="en-US" dirty="0"/>
              <a:t>(180.5&lt;bio1_annual_mean_temp_CONUS), -0.04867293241613234, 0.0, 1.0</a:t>
            </a:r>
          </a:p>
          <a:p>
            <a:pPr>
              <a:defRPr/>
            </a:pPr>
            <a:r>
              <a:rPr lang="en-US" dirty="0"/>
              <a:t>(393.5&lt;bio12_annual_percip_CONUS), -0.11059348100482837, 0.0, 1.0</a:t>
            </a:r>
          </a:p>
          <a:p>
            <a:pPr>
              <a:defRPr/>
            </a:pPr>
            <a:r>
              <a:rPr lang="en-US" dirty="0"/>
              <a:t>(159.5&lt;bio1_annual_mean_temp_CONUS), -0.017616972634255934, 0.0, 1.0</a:t>
            </a:r>
          </a:p>
          <a:p>
            <a:pPr>
              <a:defRPr/>
            </a:pPr>
            <a:r>
              <a:rPr lang="en-US" dirty="0"/>
              <a:t>(36.5&lt;bio1_annual_mean_temp_CONUS), 0.060674971087442194, 0.0, 1.0</a:t>
            </a:r>
          </a:p>
          <a:p>
            <a:pPr>
              <a:defRPr/>
            </a:pPr>
            <a:r>
              <a:rPr lang="en-US" dirty="0"/>
              <a:t>(188.5&lt;bio1_annual_mean_temp_CONUS), -0.03354825843486451, 0.0, 1.0</a:t>
            </a:r>
          </a:p>
          <a:p>
            <a:pPr>
              <a:defRPr/>
            </a:pPr>
            <a:r>
              <a:rPr lang="en-US" dirty="0"/>
              <a:t>(105.5&lt;bio1_annual_mean_temp_CONUS), 0.06125114176950926, 0.0, 1.0</a:t>
            </a:r>
          </a:p>
          <a:p>
            <a:pPr>
              <a:defRPr/>
            </a:pPr>
            <a:r>
              <a:rPr lang="en-US" dirty="0"/>
              <a:t>(153.5&lt;bio1_annual_mean_temp_CONUS), -0.12297221415244217, 0.0, 1.0</a:t>
            </a:r>
          </a:p>
          <a:p>
            <a:pPr>
              <a:defRPr/>
            </a:pPr>
            <a:r>
              <a:rPr lang="en-US" dirty="0"/>
              <a:t>(1001.5&lt;bio12_annual_percip_CONUS), -0.45251593589861716, 0.0, 1.0</a:t>
            </a:r>
          </a:p>
          <a:p>
            <a:pPr>
              <a:defRPr/>
            </a:pPr>
            <a:r>
              <a:rPr lang="en-US" dirty="0"/>
              <a:t>(74.5&lt;bio1_annual_mean_temp_CONUS), 0.026393316564235686, 0.0, 1.0</a:t>
            </a:r>
          </a:p>
          <a:p>
            <a:pPr>
              <a:defRPr/>
            </a:pPr>
            <a:r>
              <a:rPr lang="en-US" dirty="0"/>
              <a:t>(109.5&lt;bio1_annual_mean_temp_CONUS), 0.14526936669793344, 0.0, 1.0</a:t>
            </a:r>
          </a:p>
          <a:p>
            <a:pPr>
              <a:defRPr/>
            </a:pPr>
            <a:r>
              <a:rPr lang="en-US" dirty="0"/>
              <a:t>(105.0&lt;bio12_annual_percip_CONUS), -0.42488171108453276, 0.0, 1.0</a:t>
            </a:r>
          </a:p>
          <a:p>
            <a:pPr>
              <a:defRPr/>
            </a:pPr>
            <a:r>
              <a:rPr lang="en-US" dirty="0"/>
              <a:t>(25.5&lt;bio1_annual_mean_temp_CONUS), 0.003117221628224885, 0.0, 1.0</a:t>
            </a:r>
          </a:p>
          <a:p>
            <a:pPr>
              <a:defRPr/>
            </a:pPr>
            <a:r>
              <a:rPr lang="en-US" dirty="0"/>
              <a:t>(60.5&lt;bio12_annual_percip_CONUS), 0.5069564460069241, 0.0, 1.0</a:t>
            </a:r>
          </a:p>
        </p:txBody>
      </p:sp>
      <p:sp>
        <p:nvSpPr>
          <p:cNvPr id="5" name="Content Placeholder 4"/>
          <p:cNvSpPr>
            <a:spLocks noGrp="1"/>
          </p:cNvSpPr>
          <p:nvPr>
            <p:ph sz="half" idx="2"/>
          </p:nvPr>
        </p:nvSpPr>
        <p:spPr>
          <a:xfrm>
            <a:off x="5181600" y="1143000"/>
            <a:ext cx="3886200" cy="4953000"/>
          </a:xfrm>
        </p:spPr>
        <p:txBody>
          <a:bodyPr>
            <a:normAutofit fontScale="25000" lnSpcReduction="20000"/>
          </a:bodyPr>
          <a:lstStyle/>
          <a:p>
            <a:pPr>
              <a:defRPr/>
            </a:pPr>
            <a:r>
              <a:rPr lang="en-US" dirty="0"/>
              <a:t>(231.5&lt;bio12_annual_percip_CONUS), -0.08870602107253492, 0.0, 1.0</a:t>
            </a:r>
          </a:p>
          <a:p>
            <a:pPr>
              <a:defRPr/>
            </a:pPr>
            <a:r>
              <a:rPr lang="en-US" dirty="0"/>
              <a:t>(58.5&lt;bio1_annual_mean_temp_CONUS), -0.23241170568516853, 0.0, 1.0</a:t>
            </a:r>
          </a:p>
          <a:p>
            <a:pPr>
              <a:defRPr/>
            </a:pPr>
            <a:r>
              <a:rPr lang="en-US" dirty="0"/>
              <a:t>(49.5&lt;bio1_annual_mean_temp_CONUS), 0.026096163653731276, 0.0, 1.0</a:t>
            </a:r>
          </a:p>
          <a:p>
            <a:pPr>
              <a:defRPr/>
            </a:pPr>
            <a:r>
              <a:rPr lang="en-US" dirty="0"/>
              <a:t>(845.5&lt;bio12_annual_percip_CONUS), -0.24789751889995176, 0.0, 1.0</a:t>
            </a:r>
          </a:p>
          <a:p>
            <a:pPr>
              <a:defRPr/>
            </a:pPr>
            <a:r>
              <a:rPr lang="en-US" dirty="0"/>
              <a:t>'bio1_annual_mean_temp_CONUS, -6.9884695411343865, 232.5, 255.0</a:t>
            </a:r>
          </a:p>
          <a:p>
            <a:pPr>
              <a:defRPr/>
            </a:pPr>
            <a:r>
              <a:rPr lang="en-US" dirty="0"/>
              <a:t>(320.5&lt;bio12_annual_percip_CONUS), -0.10845844949785532, 0.0, 1.0</a:t>
            </a:r>
          </a:p>
          <a:p>
            <a:pPr>
              <a:defRPr/>
            </a:pPr>
            <a:r>
              <a:rPr lang="en-US" dirty="0"/>
              <a:t>(121.5&lt;bio1_annual_mean_temp_CONUS), -0.12078290084760739, 0.0, 1.0</a:t>
            </a:r>
          </a:p>
          <a:p>
            <a:pPr>
              <a:defRPr/>
            </a:pPr>
            <a:r>
              <a:rPr lang="en-US" dirty="0"/>
              <a:t>(643.5&lt;bio12_annual_percip_CONUS), -0.18583722923085083, 0.0, 1.0</a:t>
            </a:r>
          </a:p>
          <a:p>
            <a:pPr>
              <a:defRPr/>
            </a:pPr>
            <a:r>
              <a:rPr lang="en-US" dirty="0"/>
              <a:t>(232.5&lt;bio1_annual_mean_temp_CONUS), -0.49532279859757916, 0.0, 1.0</a:t>
            </a:r>
          </a:p>
          <a:p>
            <a:pPr>
              <a:defRPr/>
            </a:pPr>
            <a:r>
              <a:rPr lang="en-US" dirty="0"/>
              <a:t>(77.5&lt;bio12_annual_percip_CONUS), 0.09971599046855084, 0.0, 1.0</a:t>
            </a:r>
          </a:p>
          <a:p>
            <a:pPr>
              <a:defRPr/>
            </a:pPr>
            <a:r>
              <a:rPr lang="en-US" dirty="0"/>
              <a:t>(130.5&lt;bio1_annual_mean_temp_CONUS), -0.01184619743061956, 0.0, 1.0</a:t>
            </a:r>
          </a:p>
          <a:p>
            <a:pPr>
              <a:defRPr/>
            </a:pPr>
            <a:r>
              <a:rPr lang="en-US" dirty="0"/>
              <a:t>(981.5&lt;bio12_annual_percip_CONUS), -0.29393286794072015, 0.0, 1.0</a:t>
            </a:r>
          </a:p>
          <a:p>
            <a:pPr>
              <a:defRPr/>
            </a:pPr>
            <a:r>
              <a:rPr lang="en-US" dirty="0"/>
              <a:t>`bio12_annual_percip_CONUS, 0.023135559662549977, 52.0, 147.5</a:t>
            </a:r>
          </a:p>
          <a:p>
            <a:pPr>
              <a:defRPr/>
            </a:pPr>
            <a:r>
              <a:rPr lang="en-US" dirty="0"/>
              <a:t>'bio1_annual_mean_temp_CONUS, 1.0069995641400011, 216.5, 255.0</a:t>
            </a:r>
          </a:p>
          <a:p>
            <a:pPr>
              <a:defRPr/>
            </a:pPr>
            <a:r>
              <a:rPr lang="en-US" dirty="0"/>
              <a:t>`bio1_annual_mean_temp_CONUS, 0.9362466512437257, -27.0, 16.5</a:t>
            </a:r>
          </a:p>
          <a:p>
            <a:pPr>
              <a:defRPr/>
            </a:pPr>
            <a:r>
              <a:rPr lang="en-US" dirty="0"/>
              <a:t>(397.5&lt;bio12_annual_percip_CONUS), -0.02296169875555788, 0.0, 1.0</a:t>
            </a:r>
          </a:p>
          <a:p>
            <a:pPr>
              <a:defRPr/>
            </a:pPr>
            <a:r>
              <a:rPr lang="en-US" dirty="0"/>
              <a:t>`bio12_annual_percip_CONUS, 0.14294702222037983, 52.0, 251.5</a:t>
            </a:r>
          </a:p>
          <a:p>
            <a:pPr>
              <a:defRPr/>
            </a:pPr>
            <a:r>
              <a:rPr lang="en-US" dirty="0"/>
              <a:t>(174.5&lt;bio1_annual_mean_temp_CONUS), -0.01232159395283821, 0.0, 1.0</a:t>
            </a:r>
          </a:p>
          <a:p>
            <a:pPr>
              <a:defRPr/>
            </a:pPr>
            <a:r>
              <a:rPr lang="en-US" dirty="0"/>
              <a:t>'bio1_annual_mean_temp_CONUS, -1.011329703865716, 150.5, 255.0</a:t>
            </a:r>
          </a:p>
          <a:p>
            <a:pPr>
              <a:defRPr/>
            </a:pPr>
            <a:r>
              <a:rPr lang="en-US" dirty="0"/>
              <a:t>`bio12_annual_percip_CONUS, 0.12595056977305263, 52.0, 326.5</a:t>
            </a:r>
          </a:p>
          <a:p>
            <a:pPr>
              <a:defRPr/>
            </a:pPr>
            <a:r>
              <a:rPr lang="en-US" dirty="0"/>
              <a:t>'bio1_annual_mean_temp_CONUS, -0.6476124017711095, 119.5, 255.0</a:t>
            </a:r>
          </a:p>
          <a:p>
            <a:pPr>
              <a:defRPr/>
            </a:pPr>
            <a:r>
              <a:rPr lang="en-US" dirty="0"/>
              <a:t>'bio1_annual_mean_temp_CONUS, 1.737841121141096, 219.5, 255.0</a:t>
            </a:r>
          </a:p>
          <a:p>
            <a:pPr>
              <a:defRPr/>
            </a:pPr>
            <a:r>
              <a:rPr lang="en-US" dirty="0"/>
              <a:t>(90.5&lt;bio1_annual_mean_temp_CONUS), 0.012061755141948361, 0.0, 1.0</a:t>
            </a:r>
          </a:p>
          <a:p>
            <a:pPr>
              <a:defRPr/>
            </a:pPr>
            <a:r>
              <a:rPr lang="en-US" dirty="0"/>
              <a:t>`bio12_annual_percip_CONUS, 0.1002190195916142, 52.0, 329.5</a:t>
            </a:r>
          </a:p>
          <a:p>
            <a:pPr>
              <a:defRPr/>
            </a:pPr>
            <a:r>
              <a:rPr lang="en-US" dirty="0"/>
              <a:t>`bio12_annual_percip_CONUS, 0.3321425790853447, 52.0, 146.5</a:t>
            </a:r>
          </a:p>
          <a:p>
            <a:pPr>
              <a:defRPr/>
            </a:pPr>
            <a:r>
              <a:rPr lang="en-US" dirty="0"/>
              <a:t>`bio12_annual_percip_CONUS, -0.3041756531549861, 52.0, 59.0</a:t>
            </a:r>
          </a:p>
          <a:p>
            <a:pPr>
              <a:defRPr/>
            </a:pPr>
            <a:r>
              <a:rPr lang="en-US" dirty="0"/>
              <a:t>(385.5&lt;bio12_annual_percip_CONUS), -0.0014858371668052357, 0.0, 1.0</a:t>
            </a:r>
          </a:p>
          <a:p>
            <a:pPr>
              <a:defRPr/>
            </a:pPr>
            <a:r>
              <a:rPr lang="en-US" dirty="0"/>
              <a:t>(645.5&lt;bio12_annual_percip_CONUS), -0.02553082983087001, 0.0, 1.0</a:t>
            </a:r>
          </a:p>
          <a:p>
            <a:pPr>
              <a:defRPr/>
            </a:pPr>
            <a:r>
              <a:rPr lang="en-US" dirty="0"/>
              <a:t>'bio12_annual_percip_CONUS, -4.091264412509243, 532.5, 3269.0</a:t>
            </a:r>
          </a:p>
          <a:p>
            <a:pPr>
              <a:defRPr/>
            </a:pPr>
            <a:r>
              <a:rPr lang="en-US" dirty="0"/>
              <a:t>`bio1_annual_mean_temp_CONUS, -0.35523981011398936, -27.0, 111.5</a:t>
            </a:r>
          </a:p>
          <a:p>
            <a:pPr>
              <a:defRPr/>
            </a:pPr>
            <a:r>
              <a:rPr lang="en-US" dirty="0"/>
              <a:t>`bio1_annual_mean_temp_CONUS, -0.21070138315106224, -27.0, 112.5</a:t>
            </a:r>
          </a:p>
          <a:p>
            <a:pPr>
              <a:defRPr/>
            </a:pPr>
            <a:r>
              <a:rPr lang="en-US" dirty="0"/>
              <a:t>`bio1_annual_mean_temp_CONUS, 0.22680342516229093, -27.0, 18.5</a:t>
            </a:r>
          </a:p>
          <a:p>
            <a:pPr>
              <a:defRPr/>
            </a:pPr>
            <a:r>
              <a:rPr lang="en-US" dirty="0"/>
              <a:t>(13.5&lt;bio1_annual_mean_temp_CONUS), -0.04258692136695379, 0.0, 1.0</a:t>
            </a:r>
          </a:p>
          <a:p>
            <a:pPr>
              <a:defRPr/>
            </a:pPr>
            <a:r>
              <a:rPr lang="en-US" dirty="0"/>
              <a:t>`bio1_annual_mean_temp_CONUS, 0.12827234634968193, -27.0, 19.5</a:t>
            </a:r>
          </a:p>
          <a:p>
            <a:pPr>
              <a:defRPr/>
            </a:pPr>
            <a:r>
              <a:rPr lang="en-US" dirty="0" err="1"/>
              <a:t>linearPredictorNormalizer</a:t>
            </a:r>
            <a:r>
              <a:rPr lang="en-US" dirty="0"/>
              <a:t>, 2.2050375426546283</a:t>
            </a:r>
          </a:p>
          <a:p>
            <a:pPr>
              <a:defRPr/>
            </a:pPr>
            <a:r>
              <a:rPr lang="en-US" dirty="0" err="1"/>
              <a:t>densityNormalizer</a:t>
            </a:r>
            <a:r>
              <a:rPr lang="en-US" dirty="0"/>
              <a:t>, 1311.2581836276431</a:t>
            </a:r>
          </a:p>
          <a:p>
            <a:pPr>
              <a:defRPr/>
            </a:pPr>
            <a:r>
              <a:rPr lang="en-US" dirty="0" err="1"/>
              <a:t>numBackgroundPoints</a:t>
            </a:r>
            <a:r>
              <a:rPr lang="en-US" dirty="0"/>
              <a:t>, 10000</a:t>
            </a:r>
          </a:p>
          <a:p>
            <a:pPr>
              <a:defRPr/>
            </a:pPr>
            <a:r>
              <a:rPr lang="en-US" dirty="0"/>
              <a:t>entropy, 8.358957722359722</a:t>
            </a:r>
          </a:p>
          <a:p>
            <a:pPr>
              <a:defRPr/>
            </a:pPr>
            <a:endParaRPr lang="en-US" dirty="0"/>
          </a:p>
          <a:p>
            <a:pPr>
              <a:defRPr/>
            </a:pPr>
            <a:endParaRPr lang="en-US" dirty="0"/>
          </a:p>
        </p:txBody>
      </p:sp>
      <p:sp>
        <p:nvSpPr>
          <p:cNvPr id="28677" name="TextBox 5"/>
          <p:cNvSpPr txBox="1">
            <a:spLocks noChangeArrowheads="1"/>
          </p:cNvSpPr>
          <p:nvPr/>
        </p:nvSpPr>
        <p:spPr bwMode="auto">
          <a:xfrm>
            <a:off x="4862513" y="5762625"/>
            <a:ext cx="1652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162 Parameters</a:t>
            </a:r>
          </a:p>
        </p:txBody>
      </p:sp>
      <p:sp>
        <p:nvSpPr>
          <p:cNvPr id="28678" name="TextBox 5"/>
          <p:cNvSpPr txBox="1">
            <a:spLocks noChangeArrowheads="1"/>
          </p:cNvSpPr>
          <p:nvPr/>
        </p:nvSpPr>
        <p:spPr bwMode="auto">
          <a:xfrm>
            <a:off x="1270794" y="6400800"/>
            <a:ext cx="7183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Maxent model from Tamarix model of western US using precipitation and temperature.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
          <p:cNvSpPr>
            <a:spLocks noGrp="1"/>
          </p:cNvSpPr>
          <p:nvPr>
            <p:ph type="title"/>
          </p:nvPr>
        </p:nvSpPr>
        <p:spPr/>
        <p:txBody>
          <a:bodyPr/>
          <a:lstStyle/>
          <a:p>
            <a:r>
              <a:rPr lang="en-US"/>
              <a:t>Document Caveats</a:t>
            </a:r>
          </a:p>
        </p:txBody>
      </p:sp>
      <p:sp>
        <p:nvSpPr>
          <p:cNvPr id="56323" name="Content Placeholder 3"/>
          <p:cNvSpPr>
            <a:spLocks noGrp="1"/>
          </p:cNvSpPr>
          <p:nvPr>
            <p:ph idx="1"/>
          </p:nvPr>
        </p:nvSpPr>
        <p:spPr>
          <a:xfrm>
            <a:off x="1066800" y="1219200"/>
            <a:ext cx="7924800" cy="5638800"/>
          </a:xfrm>
        </p:spPr>
        <p:txBody>
          <a:bodyPr/>
          <a:lstStyle/>
          <a:p>
            <a:r>
              <a:rPr lang="en-US"/>
              <a:t>Assumptions</a:t>
            </a:r>
          </a:p>
          <a:p>
            <a:pPr lvl="1"/>
            <a:r>
              <a:rPr lang="en-US"/>
              <a:t>No errors in the data collection, handling, processing</a:t>
            </a:r>
          </a:p>
          <a:p>
            <a:pPr lvl="1"/>
            <a:r>
              <a:rPr lang="en-US"/>
              <a:t>No software defects</a:t>
            </a:r>
          </a:p>
          <a:p>
            <a:pPr lvl="1"/>
            <a:r>
              <a:rPr lang="en-US"/>
              <a:t>Occurrences represent viable populations in the wild</a:t>
            </a:r>
          </a:p>
          <a:p>
            <a:pPr lvl="1"/>
            <a:r>
              <a:rPr lang="en-US"/>
              <a:t>Density of occurrences correlates with potential habitat</a:t>
            </a:r>
          </a:p>
          <a:p>
            <a:r>
              <a:rPr lang="en-US"/>
              <a:t>Uncertainties</a:t>
            </a:r>
          </a:p>
          <a:p>
            <a:pPr lvl="1"/>
            <a:r>
              <a:rPr lang="en-US"/>
              <a:t>Field data, environmental layers</a:t>
            </a:r>
          </a:p>
          <a:p>
            <a:pPr lvl="1"/>
            <a:r>
              <a:rPr lang="en-US"/>
              <a:t>256x256 grid used for 2d histograms</a:t>
            </a:r>
          </a:p>
        </p:txBody>
      </p:sp>
    </p:spTree>
    <p:extLst>
      <p:ext uri="{BB962C8B-B14F-4D97-AF65-F5344CB8AC3E}">
        <p14:creationId xmlns:p14="http://schemas.microsoft.com/office/powerpoint/2010/main" val="588699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t>Some Caveats</a:t>
            </a:r>
          </a:p>
        </p:txBody>
      </p:sp>
      <p:sp>
        <p:nvSpPr>
          <p:cNvPr id="23555" name="Content Placeholder 2"/>
          <p:cNvSpPr>
            <a:spLocks noGrp="1"/>
          </p:cNvSpPr>
          <p:nvPr>
            <p:ph idx="1"/>
          </p:nvPr>
        </p:nvSpPr>
        <p:spPr>
          <a:xfrm>
            <a:off x="1143000" y="1223963"/>
            <a:ext cx="8001000" cy="5257800"/>
          </a:xfrm>
        </p:spPr>
        <p:txBody>
          <a:bodyPr/>
          <a:lstStyle/>
          <a:p>
            <a:pPr>
              <a:defRPr/>
            </a:pPr>
            <a:r>
              <a:rPr lang="en-US" dirty="0"/>
              <a:t>We are modeling “observations”</a:t>
            </a:r>
          </a:p>
          <a:p>
            <a:pPr marL="971550" lvl="1" indent="-514350">
              <a:buSzPct val="100000"/>
              <a:buFontTx/>
              <a:buAutoNum type="alphaUcPeriod"/>
              <a:defRPr/>
            </a:pPr>
            <a:r>
              <a:rPr lang="en-US" dirty="0"/>
              <a:t>Modeling occurrences with some uncertainty</a:t>
            </a:r>
          </a:p>
          <a:p>
            <a:pPr marL="971550" lvl="1" indent="-514350">
              <a:buSzPct val="100000"/>
              <a:buFontTx/>
              <a:buAutoNum type="alphaUcPeriod"/>
              <a:defRPr/>
            </a:pPr>
            <a:r>
              <a:rPr lang="en-US" dirty="0"/>
              <a:t>Modeling the realized niche if the data is a complete sample for the environmental space the species currently occupies</a:t>
            </a:r>
          </a:p>
          <a:p>
            <a:pPr marL="971550" lvl="1" indent="-514350">
              <a:buSzPct val="100000"/>
              <a:buFontTx/>
              <a:buAutoNum type="alphaUcPeriod"/>
              <a:defRPr/>
            </a:pPr>
            <a:r>
              <a:rPr lang="en-US" dirty="0"/>
              <a:t>Modeling the fundamental niche if B is true and the species is covering it’s full possible range of habitats</a:t>
            </a:r>
          </a:p>
          <a:p>
            <a:pPr marL="571500" indent="-514350">
              <a:buSzPct val="100000"/>
              <a:buFont typeface="Arial" pitchFamily="34" charset="0"/>
              <a:buChar char="•"/>
              <a:defRPr/>
            </a:pPr>
            <a:r>
              <a:rPr lang="en-US" dirty="0"/>
              <a:t>Habitat Suitability Modeling</a:t>
            </a:r>
          </a:p>
          <a:p>
            <a:pPr marL="971550" lvl="1" indent="-514350">
              <a:buSzPct val="100000"/>
              <a:buFont typeface="Arial" pitchFamily="34" charset="0"/>
              <a:buChar char="•"/>
              <a:defRPr/>
            </a:pPr>
            <a:r>
              <a:rPr lang="en-US" dirty="0"/>
              <a:t>Predicting the potential species distribution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Slides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18807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t>Oregon Marine Planning Data</a:t>
            </a:r>
          </a:p>
        </p:txBody>
      </p:sp>
      <p:sp>
        <p:nvSpPr>
          <p:cNvPr id="58371" name="Content Placeholder 2"/>
          <p:cNvSpPr>
            <a:spLocks noGrp="1"/>
          </p:cNvSpPr>
          <p:nvPr>
            <p:ph idx="1"/>
          </p:nvPr>
        </p:nvSpPr>
        <p:spPr/>
        <p:txBody>
          <a:bodyPr/>
          <a:lstStyle/>
          <a:p>
            <a:r>
              <a:rPr lang="en-US" dirty="0"/>
              <a:t>Scientific and Technical Advisory Committee (STAC) Review</a:t>
            </a:r>
          </a:p>
          <a:p>
            <a:r>
              <a:rPr lang="en-US" dirty="0"/>
              <a:t>Materials:</a:t>
            </a:r>
          </a:p>
          <a:p>
            <a:pPr lvl="1"/>
            <a:r>
              <a:rPr lang="en-US" u="sng" dirty="0">
                <a:hlinkClick r:id="rId2"/>
              </a:rPr>
              <a:t>http://oregonocean.info/index.php?option=com_content&amp;view=article&amp;id=480:stac-review-of-oregon-marine-planning-data&amp;catid=15:stay-up-to-date-on-ocean-alternative-energy&amp;Itemid=12</a:t>
            </a:r>
            <a:endParaRPr lang="en-US" dirty="0"/>
          </a:p>
        </p:txBody>
      </p:sp>
      <p:sp>
        <p:nvSpPr>
          <p:cNvPr id="58372" name="Rectangle 3"/>
          <p:cNvSpPr>
            <a:spLocks noChangeArrowheads="1"/>
          </p:cNvSpPr>
          <p:nvPr/>
        </p:nvSpPr>
        <p:spPr bwMode="auto">
          <a:xfrm>
            <a:off x="1143000" y="5380038"/>
            <a:ext cx="784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Tree>
    <p:extLst>
      <p:ext uri="{BB962C8B-B14F-4D97-AF65-F5344CB8AC3E}">
        <p14:creationId xmlns:p14="http://schemas.microsoft.com/office/powerpoint/2010/main" val="2044377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77724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699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dirty="0"/>
          </a:p>
        </p:txBody>
      </p:sp>
      <p:sp>
        <p:nvSpPr>
          <p:cNvPr id="17411" name="Title 1"/>
          <p:cNvSpPr>
            <a:spLocks noGrp="1"/>
          </p:cNvSpPr>
          <p:nvPr>
            <p:ph type="title"/>
          </p:nvPr>
        </p:nvSpPr>
        <p:spPr/>
        <p:txBody>
          <a:bodyPr/>
          <a:lstStyle/>
          <a:p>
            <a:r>
              <a:rPr lang="en-US"/>
              <a:t>Tree Sparrow Occurrences</a:t>
            </a:r>
          </a:p>
        </p:txBody>
      </p:sp>
      <p:pic>
        <p:nvPicPr>
          <p:cNvPr id="17413" name="Picture 2" descr="C:\jimg\My Papers\_Published\_Eurasian Tree Sparrow\Submittal 2\figure1_E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8" y="1243013"/>
            <a:ext cx="8412162"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6"/>
          <p:cNvSpPr txBox="1">
            <a:spLocks noChangeArrowheads="1"/>
          </p:cNvSpPr>
          <p:nvPr/>
        </p:nvSpPr>
        <p:spPr bwMode="auto">
          <a:xfrm>
            <a:off x="0" y="6334125"/>
            <a:ext cx="837723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Graham, J., C. Jarnevich, N. Young, G. Newman, T. Stohlgren, How will climate change affect the potential distribution of Eurasian Tree Sparrows (Passer montanus)? Current Zoology, 2011.</a:t>
            </a:r>
          </a:p>
        </p:txBody>
      </p:sp>
      <p:sp>
        <p:nvSpPr>
          <p:cNvPr id="8" name="Oval 7"/>
          <p:cNvSpPr/>
          <p:nvPr/>
        </p:nvSpPr>
        <p:spPr>
          <a:xfrm>
            <a:off x="514350" y="4514850"/>
            <a:ext cx="128588" cy="1428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6" name="TextBox 8"/>
          <p:cNvSpPr txBox="1">
            <a:spLocks noChangeArrowheads="1"/>
          </p:cNvSpPr>
          <p:nvPr/>
        </p:nvSpPr>
        <p:spPr bwMode="auto">
          <a:xfrm>
            <a:off x="700088" y="4443413"/>
            <a:ext cx="2384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House Sparrows</a:t>
            </a:r>
          </a:p>
          <a:p>
            <a:pPr eaLnBrk="1" hangingPunct="1"/>
            <a:r>
              <a:rPr lang="en-US" sz="1600"/>
              <a:t>Eurasian Tree Sparrows</a:t>
            </a:r>
          </a:p>
        </p:txBody>
      </p:sp>
      <p:sp>
        <p:nvSpPr>
          <p:cNvPr id="10" name="Oval 9"/>
          <p:cNvSpPr/>
          <p:nvPr/>
        </p:nvSpPr>
        <p:spPr>
          <a:xfrm>
            <a:off x="500063" y="4814888"/>
            <a:ext cx="157162" cy="1428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54342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dirty="0"/>
          </a:p>
        </p:txBody>
      </p:sp>
      <p:sp>
        <p:nvSpPr>
          <p:cNvPr id="19459" name="Title 1"/>
          <p:cNvSpPr>
            <a:spLocks noGrp="1"/>
          </p:cNvSpPr>
          <p:nvPr>
            <p:ph type="title"/>
          </p:nvPr>
        </p:nvSpPr>
        <p:spPr/>
        <p:txBody>
          <a:bodyPr/>
          <a:lstStyle/>
          <a:p>
            <a:r>
              <a:rPr lang="en-US"/>
              <a:t>Tree Sparrow Model - 2050</a:t>
            </a:r>
          </a:p>
        </p:txBody>
      </p:sp>
      <p:pic>
        <p:nvPicPr>
          <p:cNvPr id="19460" name="Picture 2" descr="C:\jimg\My Papers\_Published\_Eurasian Tree Sparrow\Submittal 2\figure4_2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275" y="1139825"/>
            <a:ext cx="4979988"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6"/>
          <p:cNvSpPr txBox="1">
            <a:spLocks noChangeArrowheads="1"/>
          </p:cNvSpPr>
          <p:nvPr/>
        </p:nvSpPr>
        <p:spPr bwMode="auto">
          <a:xfrm>
            <a:off x="28575" y="6334125"/>
            <a:ext cx="780256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Graham, J., C. Jarnevich, N. Young, G. Newman, T. Stohlgren, How will climate change affect the potential distribution of Eurasian Tree Sparrows (Passer montanus)? Current Zoology, 2011</a:t>
            </a:r>
          </a:p>
        </p:txBody>
      </p:sp>
    </p:spTree>
    <p:extLst>
      <p:ext uri="{BB962C8B-B14F-4D97-AF65-F5344CB8AC3E}">
        <p14:creationId xmlns:p14="http://schemas.microsoft.com/office/powerpoint/2010/main" val="3238932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p:txBody>
          <a:bodyPr/>
          <a:lstStyle/>
          <a:p>
            <a:r>
              <a:rPr lang="en-US" dirty="0"/>
              <a:t>Density, Abundance: </a:t>
            </a:r>
          </a:p>
          <a:p>
            <a:pPr lvl="1"/>
            <a:r>
              <a:rPr lang="en-US" dirty="0"/>
              <a:t>Continuous response</a:t>
            </a:r>
          </a:p>
          <a:p>
            <a:pPr lvl="1"/>
            <a:r>
              <a:rPr lang="en-US" dirty="0"/>
              <a:t>Linear Reg., GLM, GAMs, BRTs</a:t>
            </a:r>
          </a:p>
          <a:p>
            <a:r>
              <a:rPr lang="en-US" dirty="0"/>
              <a:t>Presence/Absence: </a:t>
            </a:r>
          </a:p>
          <a:p>
            <a:pPr lvl="1"/>
            <a:r>
              <a:rPr lang="en-US" dirty="0"/>
              <a:t>logit/logistic</a:t>
            </a:r>
          </a:p>
          <a:p>
            <a:pPr lvl="1"/>
            <a:r>
              <a:rPr lang="en-US" dirty="0"/>
              <a:t>What does absence mean?</a:t>
            </a:r>
          </a:p>
          <a:p>
            <a:r>
              <a:rPr lang="en-US" dirty="0"/>
              <a:t>Presence-Only (occurrences)</a:t>
            </a:r>
          </a:p>
          <a:p>
            <a:pPr lvl="1"/>
            <a:r>
              <a:rPr lang="en-US" dirty="0"/>
              <a:t>What do we find a correlation with?</a:t>
            </a:r>
          </a:p>
        </p:txBody>
      </p:sp>
    </p:spTree>
    <p:extLst>
      <p:ext uri="{BB962C8B-B14F-4D97-AF65-F5344CB8AC3E}">
        <p14:creationId xmlns:p14="http://schemas.microsoft.com/office/powerpoint/2010/main" val="1975955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Western Larch in NA</a:t>
            </a:r>
          </a:p>
        </p:txBody>
      </p:sp>
      <p:sp>
        <p:nvSpPr>
          <p:cNvPr id="6147" name="Content Placeholder 2"/>
          <p:cNvSpPr>
            <a:spLocks noGrp="1"/>
          </p:cNvSpPr>
          <p:nvPr>
            <p:ph idx="1"/>
          </p:nvPr>
        </p:nvSpPr>
        <p:spPr/>
        <p:txBody>
          <a:bodyPr/>
          <a:lstStyle/>
          <a:p>
            <a:endParaRPr lang="en-US"/>
          </a:p>
        </p:txBody>
      </p:sp>
      <p:pic>
        <p:nvPicPr>
          <p:cNvPr id="61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43000"/>
            <a:ext cx="7324725" cy="53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TextBox 4"/>
          <p:cNvSpPr txBox="1">
            <a:spLocks noChangeArrowheads="1"/>
          </p:cNvSpPr>
          <p:nvPr/>
        </p:nvSpPr>
        <p:spPr bwMode="auto">
          <a:xfrm>
            <a:off x="990600" y="6488113"/>
            <a:ext cx="7866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2006, </a:t>
            </a:r>
            <a:r>
              <a:rPr lang="en-US" dirty="0" err="1"/>
              <a:t>MccCune</a:t>
            </a:r>
            <a:r>
              <a:rPr lang="en-US" dirty="0"/>
              <a:t>, Non-parametric habitat models with automatic interactions</a:t>
            </a:r>
          </a:p>
        </p:txBody>
      </p:sp>
    </p:spTree>
    <p:extLst>
      <p:ext uri="{BB962C8B-B14F-4D97-AF65-F5344CB8AC3E}">
        <p14:creationId xmlns:p14="http://schemas.microsoft.com/office/powerpoint/2010/main" val="3295335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Doug-Fir vs. Precipitation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752600"/>
            <a:ext cx="5572125" cy="381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743200" y="1371600"/>
            <a:ext cx="3839577" cy="369332"/>
          </a:xfrm>
          <a:prstGeom prst="rect">
            <a:avLst/>
          </a:prstGeom>
          <a:noFill/>
        </p:spPr>
        <p:txBody>
          <a:bodyPr wrap="none" rtlCol="0">
            <a:spAutoFit/>
          </a:bodyPr>
          <a:lstStyle/>
          <a:p>
            <a:r>
              <a:rPr lang="en-US" dirty="0"/>
              <a:t>Douglas-Fir vs. Annual Precipitation</a:t>
            </a:r>
          </a:p>
        </p:txBody>
      </p:sp>
    </p:spTree>
    <p:extLst>
      <p:ext uri="{BB962C8B-B14F-4D97-AF65-F5344CB8AC3E}">
        <p14:creationId xmlns:p14="http://schemas.microsoft.com/office/powerpoint/2010/main" val="3891575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Title 1"/>
          <p:cNvSpPr>
            <a:spLocks noGrp="1"/>
          </p:cNvSpPr>
          <p:nvPr>
            <p:ph type="title"/>
          </p:nvPr>
        </p:nvSpPr>
        <p:spPr/>
        <p:txBody>
          <a:bodyPr/>
          <a:lstStyle/>
          <a:p>
            <a:r>
              <a:rPr lang="en-US"/>
              <a:t>Montane Frogs in Rainforest</a:t>
            </a:r>
          </a:p>
        </p:txBody>
      </p:sp>
      <p:sp>
        <p:nvSpPr>
          <p:cNvPr id="8195" name="Content Placeholder 2"/>
          <p:cNvSpPr>
            <a:spLocks noGrp="1"/>
          </p:cNvSpPr>
          <p:nvPr>
            <p:ph idx="1"/>
          </p:nvPr>
        </p:nvSpPr>
        <p:spPr/>
        <p:txBody>
          <a:bodyPr/>
          <a:lstStyle/>
          <a:p>
            <a:endParaRPr lang="en-US"/>
          </a:p>
        </p:txBody>
      </p:sp>
      <p:sp>
        <p:nvSpPr>
          <p:cNvPr id="8197" name="TextBox 3"/>
          <p:cNvSpPr txBox="1">
            <a:spLocks noChangeArrowheads="1"/>
          </p:cNvSpPr>
          <p:nvPr/>
        </p:nvSpPr>
        <p:spPr bwMode="auto">
          <a:xfrm>
            <a:off x="76200" y="5934075"/>
            <a:ext cx="8829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t>2013, </a:t>
            </a:r>
            <a:r>
              <a:rPr lang="en-US" sz="1600" dirty="0" err="1"/>
              <a:t>Marcio</a:t>
            </a:r>
            <a:r>
              <a:rPr lang="en-US" sz="1600" dirty="0"/>
              <a:t> et al., Understanding the mechanisms underlying the distribution of </a:t>
            </a:r>
            <a:r>
              <a:rPr lang="en-US" sz="1600" dirty="0" err="1"/>
              <a:t>microendemic</a:t>
            </a:r>
            <a:endParaRPr lang="en-US" sz="1600" dirty="0"/>
          </a:p>
          <a:p>
            <a:pPr eaLnBrk="1" hangingPunct="1"/>
            <a:r>
              <a:rPr lang="en-US" sz="1600" dirty="0"/>
              <a:t>montane frogs (</a:t>
            </a:r>
            <a:r>
              <a:rPr lang="en-US" sz="1600" dirty="0" err="1"/>
              <a:t>Brachycephalus</a:t>
            </a:r>
            <a:r>
              <a:rPr lang="en-US" sz="1600" dirty="0"/>
              <a:t> spp., </a:t>
            </a:r>
            <a:r>
              <a:rPr lang="en-US" sz="1600" dirty="0" err="1"/>
              <a:t>Terrarana</a:t>
            </a:r>
            <a:r>
              <a:rPr lang="en-US" sz="1600" dirty="0"/>
              <a:t>: </a:t>
            </a:r>
            <a:r>
              <a:rPr lang="en-US" sz="1600" dirty="0" err="1"/>
              <a:t>Brachycephalidae</a:t>
            </a:r>
            <a:r>
              <a:rPr lang="en-US" sz="1600" dirty="0"/>
              <a:t>) in the</a:t>
            </a:r>
          </a:p>
          <a:p>
            <a:pPr eaLnBrk="1" hangingPunct="1"/>
            <a:r>
              <a:rPr lang="en-US" sz="1600" dirty="0"/>
              <a:t>Brazilian Atlantic Rainforest (a. all records, b. combined with other models)</a:t>
            </a:r>
          </a:p>
        </p:txBody>
      </p:sp>
      <p:pic>
        <p:nvPicPr>
          <p:cNvPr id="2" name="Picture 1"/>
          <p:cNvPicPr>
            <a:picLocks noChangeAspect="1"/>
          </p:cNvPicPr>
          <p:nvPr/>
        </p:nvPicPr>
        <p:blipFill>
          <a:blip r:embed="rId3"/>
          <a:stretch>
            <a:fillRect/>
          </a:stretch>
        </p:blipFill>
        <p:spPr>
          <a:xfrm>
            <a:off x="533400" y="1121229"/>
            <a:ext cx="8039100" cy="4593771"/>
          </a:xfrm>
          <a:prstGeom prst="rect">
            <a:avLst/>
          </a:prstGeom>
        </p:spPr>
      </p:pic>
    </p:spTree>
    <p:extLst>
      <p:ext uri="{BB962C8B-B14F-4D97-AF65-F5344CB8AC3E}">
        <p14:creationId xmlns:p14="http://schemas.microsoft.com/office/powerpoint/2010/main" val="2917984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Presence Only</a:t>
            </a:r>
          </a:p>
        </p:txBody>
      </p:sp>
      <p:sp>
        <p:nvSpPr>
          <p:cNvPr id="3" name="Content Placeholder 2"/>
          <p:cNvSpPr>
            <a:spLocks noGrp="1"/>
          </p:cNvSpPr>
          <p:nvPr>
            <p:ph idx="1"/>
          </p:nvPr>
        </p:nvSpPr>
        <p:spPr>
          <a:xfrm>
            <a:off x="1066800" y="1066800"/>
            <a:ext cx="7924800" cy="5334000"/>
          </a:xfrm>
        </p:spPr>
        <p:txBody>
          <a:bodyPr/>
          <a:lstStyle/>
          <a:p>
            <a:r>
              <a:rPr lang="en-US" dirty="0"/>
              <a:t>Need to have something to find a correlation with</a:t>
            </a:r>
          </a:p>
          <a:p>
            <a:r>
              <a:rPr lang="en-US" dirty="0"/>
              <a:t>Obtain background points or pseudo-absences</a:t>
            </a:r>
          </a:p>
          <a:p>
            <a:pPr lvl="1"/>
            <a:r>
              <a:rPr lang="en-US" dirty="0"/>
              <a:t>Sample a portion or all of the sample area</a:t>
            </a:r>
          </a:p>
          <a:p>
            <a:pPr lvl="1"/>
            <a:r>
              <a:rPr lang="en-US" dirty="0"/>
              <a:t>Correlate the density of presences vs. the density of the sample area in environmental space</a:t>
            </a:r>
          </a:p>
          <a:p>
            <a:r>
              <a:rPr lang="en-US" dirty="0"/>
              <a:t>Correlate the density of presence with density of </a:t>
            </a:r>
            <a:r>
              <a:rPr lang="en-US" dirty="0" smtClean="0"/>
              <a:t>environmental</a:t>
            </a:r>
            <a:r>
              <a:rPr lang="en-US" dirty="0" smtClean="0"/>
              <a:t> </a:t>
            </a:r>
            <a:r>
              <a:rPr lang="en-US" dirty="0"/>
              <a:t>values</a:t>
            </a:r>
          </a:p>
          <a:p>
            <a:r>
              <a:rPr lang="en-US" dirty="0"/>
              <a:t>Jeff Dunk: Point-process problem</a:t>
            </a:r>
          </a:p>
        </p:txBody>
      </p:sp>
    </p:spTree>
    <p:extLst>
      <p:ext uri="{BB962C8B-B14F-4D97-AF65-F5344CB8AC3E}">
        <p14:creationId xmlns:p14="http://schemas.microsoft.com/office/powerpoint/2010/main" val="3687193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5500688" y="3438525"/>
            <a:ext cx="3138487" cy="2374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6073775" y="3930650"/>
            <a:ext cx="1992313" cy="1419225"/>
          </a:xfrm>
          <a:prstGeom prst="ellipse">
            <a:avLst/>
          </a:prstGeom>
          <a:gradFill flip="none" rotWithShape="1">
            <a:gsLst>
              <a:gs pos="100000">
                <a:srgbClr val="FF0000"/>
              </a:gs>
              <a:gs pos="0">
                <a:srgbClr val="00B05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Niche</a:t>
            </a:r>
            <a:endParaRPr lang="en-US" dirty="0">
              <a:solidFill>
                <a:schemeClr val="tx1"/>
              </a:solidFill>
            </a:endParaRPr>
          </a:p>
        </p:txBody>
      </p:sp>
      <p:sp>
        <p:nvSpPr>
          <p:cNvPr id="24583" name="TextBox 7"/>
          <p:cNvSpPr txBox="1">
            <a:spLocks noChangeArrowheads="1"/>
          </p:cNvSpPr>
          <p:nvPr/>
        </p:nvSpPr>
        <p:spPr bwMode="auto">
          <a:xfrm>
            <a:off x="5922963" y="5868988"/>
            <a:ext cx="1479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Temperature</a:t>
            </a:r>
          </a:p>
        </p:txBody>
      </p:sp>
      <p:sp>
        <p:nvSpPr>
          <p:cNvPr id="24584" name="TextBox 8"/>
          <p:cNvSpPr txBox="1">
            <a:spLocks noChangeArrowheads="1"/>
          </p:cNvSpPr>
          <p:nvPr/>
        </p:nvSpPr>
        <p:spPr bwMode="auto">
          <a:xfrm rot="-5400000">
            <a:off x="4543378" y="4710391"/>
            <a:ext cx="1454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Precipitation</a:t>
            </a:r>
            <a:endParaRPr lang="en-US" dirty="0"/>
          </a:p>
        </p:txBody>
      </p:sp>
      <p:cxnSp>
        <p:nvCxnSpPr>
          <p:cNvPr id="11" name="Straight Arrow Connector 10"/>
          <p:cNvCxnSpPr>
            <a:stCxn id="24584" idx="3"/>
          </p:cNvCxnSpPr>
          <p:nvPr/>
        </p:nvCxnSpPr>
        <p:spPr>
          <a:xfrm flipV="1">
            <a:off x="5270500" y="3537527"/>
            <a:ext cx="3464" cy="63040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4583" idx="3"/>
          </p:cNvCxnSpPr>
          <p:nvPr/>
        </p:nvCxnSpPr>
        <p:spPr>
          <a:xfrm flipV="1">
            <a:off x="7402513" y="6046788"/>
            <a:ext cx="636587" cy="6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338263" y="368300"/>
            <a:ext cx="3275012" cy="24018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88" name="TextBox 19"/>
          <p:cNvSpPr txBox="1">
            <a:spLocks noChangeArrowheads="1"/>
          </p:cNvSpPr>
          <p:nvPr/>
        </p:nvSpPr>
        <p:spPr bwMode="auto">
          <a:xfrm rot="-5400000">
            <a:off x="-434975" y="3235325"/>
            <a:ext cx="208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Population Growth</a:t>
            </a:r>
          </a:p>
        </p:txBody>
      </p:sp>
      <p:cxnSp>
        <p:nvCxnSpPr>
          <p:cNvPr id="21" name="Straight Arrow Connector 20"/>
          <p:cNvCxnSpPr>
            <a:stCxn id="24588" idx="3"/>
          </p:cNvCxnSpPr>
          <p:nvPr/>
        </p:nvCxnSpPr>
        <p:spPr>
          <a:xfrm rot="16200000" flipV="1">
            <a:off x="309563" y="2081213"/>
            <a:ext cx="588962" cy="47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590" name="TextBox 23"/>
          <p:cNvSpPr txBox="1">
            <a:spLocks noChangeArrowheads="1"/>
          </p:cNvSpPr>
          <p:nvPr/>
        </p:nvSpPr>
        <p:spPr bwMode="auto">
          <a:xfrm>
            <a:off x="1009650" y="1350963"/>
            <a:ext cx="355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a:t>
            </a:r>
          </a:p>
          <a:p>
            <a:pPr algn="ctr" eaLnBrk="1" hangingPunct="1"/>
            <a:r>
              <a:rPr lang="en-US"/>
              <a:t>0</a:t>
            </a:r>
          </a:p>
          <a:p>
            <a:pPr algn="ctr" eaLnBrk="1" hangingPunct="1"/>
            <a:r>
              <a:rPr lang="en-US"/>
              <a:t>-</a:t>
            </a:r>
          </a:p>
        </p:txBody>
      </p:sp>
      <p:cxnSp>
        <p:nvCxnSpPr>
          <p:cNvPr id="25" name="Straight Arrow Connector 24"/>
          <p:cNvCxnSpPr>
            <a:stCxn id="24590" idx="0"/>
          </p:cNvCxnSpPr>
          <p:nvPr/>
        </p:nvCxnSpPr>
        <p:spPr>
          <a:xfrm rot="5400000" flipH="1" flipV="1">
            <a:off x="976312" y="1139826"/>
            <a:ext cx="42227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4590" idx="2"/>
          </p:cNvCxnSpPr>
          <p:nvPr/>
        </p:nvCxnSpPr>
        <p:spPr>
          <a:xfrm rot="5400000">
            <a:off x="973931" y="2488407"/>
            <a:ext cx="427037"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4590" idx="3"/>
          </p:cNvCxnSpPr>
          <p:nvPr/>
        </p:nvCxnSpPr>
        <p:spPr>
          <a:xfrm>
            <a:off x="1365250" y="1812925"/>
            <a:ext cx="319246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339850" y="3454400"/>
            <a:ext cx="3275013" cy="24034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95" name="TextBox 38"/>
          <p:cNvSpPr txBox="1">
            <a:spLocks noChangeArrowheads="1"/>
          </p:cNvSpPr>
          <p:nvPr/>
        </p:nvSpPr>
        <p:spPr bwMode="auto">
          <a:xfrm>
            <a:off x="1012825" y="4437063"/>
            <a:ext cx="3540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a:t>
            </a:r>
          </a:p>
          <a:p>
            <a:pPr algn="ctr" eaLnBrk="1" hangingPunct="1"/>
            <a:r>
              <a:rPr lang="en-US"/>
              <a:t>0</a:t>
            </a:r>
          </a:p>
          <a:p>
            <a:pPr algn="ctr" eaLnBrk="1" hangingPunct="1"/>
            <a:r>
              <a:rPr lang="en-US"/>
              <a:t>-</a:t>
            </a:r>
          </a:p>
        </p:txBody>
      </p:sp>
      <p:cxnSp>
        <p:nvCxnSpPr>
          <p:cNvPr id="40" name="Straight Arrow Connector 39"/>
          <p:cNvCxnSpPr>
            <a:stCxn id="24595" idx="0"/>
          </p:cNvCxnSpPr>
          <p:nvPr/>
        </p:nvCxnSpPr>
        <p:spPr>
          <a:xfrm rot="5400000" flipH="1" flipV="1">
            <a:off x="977900" y="4225926"/>
            <a:ext cx="42227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4595" idx="2"/>
          </p:cNvCxnSpPr>
          <p:nvPr/>
        </p:nvCxnSpPr>
        <p:spPr>
          <a:xfrm rot="5400000">
            <a:off x="974725" y="5575301"/>
            <a:ext cx="42862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4595" idx="3"/>
          </p:cNvCxnSpPr>
          <p:nvPr/>
        </p:nvCxnSpPr>
        <p:spPr>
          <a:xfrm>
            <a:off x="1366838" y="4899025"/>
            <a:ext cx="319405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reeform 42"/>
          <p:cNvSpPr/>
          <p:nvPr/>
        </p:nvSpPr>
        <p:spPr>
          <a:xfrm>
            <a:off x="1735138" y="4221163"/>
            <a:ext cx="2484437" cy="1281112"/>
          </a:xfrm>
          <a:custGeom>
            <a:avLst/>
            <a:gdLst>
              <a:gd name="connsiteX0" fmla="*/ 0 w 2483893"/>
              <a:gd name="connsiteY0" fmla="*/ 1212376 h 1280615"/>
              <a:gd name="connsiteX1" fmla="*/ 1228299 w 2483893"/>
              <a:gd name="connsiteY1" fmla="*/ 11373 h 1280615"/>
              <a:gd name="connsiteX2" fmla="*/ 2483893 w 2483893"/>
              <a:gd name="connsiteY2" fmla="*/ 1280615 h 1280615"/>
            </a:gdLst>
            <a:ahLst/>
            <a:cxnLst>
              <a:cxn ang="0">
                <a:pos x="connsiteX0" y="connsiteY0"/>
              </a:cxn>
              <a:cxn ang="0">
                <a:pos x="connsiteX1" y="connsiteY1"/>
              </a:cxn>
              <a:cxn ang="0">
                <a:pos x="connsiteX2" y="connsiteY2"/>
              </a:cxn>
            </a:cxnLst>
            <a:rect l="l" t="t" r="r" b="b"/>
            <a:pathLst>
              <a:path w="2483893" h="1280615">
                <a:moveTo>
                  <a:pt x="0" y="1212376"/>
                </a:moveTo>
                <a:cubicBezTo>
                  <a:pt x="407158" y="606188"/>
                  <a:pt x="814317" y="0"/>
                  <a:pt x="1228299" y="11373"/>
                </a:cubicBezTo>
                <a:cubicBezTo>
                  <a:pt x="1642281" y="22746"/>
                  <a:pt x="2063087" y="651680"/>
                  <a:pt x="2483893" y="1280615"/>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Freeform 43"/>
          <p:cNvSpPr/>
          <p:nvPr/>
        </p:nvSpPr>
        <p:spPr>
          <a:xfrm>
            <a:off x="1609725" y="993775"/>
            <a:ext cx="2716213" cy="1571625"/>
          </a:xfrm>
          <a:custGeom>
            <a:avLst/>
            <a:gdLst>
              <a:gd name="connsiteX0" fmla="*/ 0 w 2715904"/>
              <a:gd name="connsiteY0" fmla="*/ 1489880 h 1571767"/>
              <a:gd name="connsiteX1" fmla="*/ 750627 w 2715904"/>
              <a:gd name="connsiteY1" fmla="*/ 1121391 h 1571767"/>
              <a:gd name="connsiteX2" fmla="*/ 1419367 w 2715904"/>
              <a:gd name="connsiteY2" fmla="*/ 15922 h 1571767"/>
              <a:gd name="connsiteX3" fmla="*/ 1992573 w 2715904"/>
              <a:gd name="connsiteY3" fmla="*/ 1216925 h 1571767"/>
              <a:gd name="connsiteX4" fmla="*/ 2715904 w 2715904"/>
              <a:gd name="connsiteY4" fmla="*/ 1571767 h 1571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5904" h="1571767">
                <a:moveTo>
                  <a:pt x="0" y="1489880"/>
                </a:moveTo>
                <a:cubicBezTo>
                  <a:pt x="257033" y="1428465"/>
                  <a:pt x="514066" y="1367050"/>
                  <a:pt x="750627" y="1121391"/>
                </a:cubicBezTo>
                <a:cubicBezTo>
                  <a:pt x="987188" y="875732"/>
                  <a:pt x="1212376" y="0"/>
                  <a:pt x="1419367" y="15922"/>
                </a:cubicBezTo>
                <a:cubicBezTo>
                  <a:pt x="1626358" y="31844"/>
                  <a:pt x="1776484" y="957618"/>
                  <a:pt x="1992573" y="1216925"/>
                </a:cubicBezTo>
                <a:cubicBezTo>
                  <a:pt x="2208662" y="1476232"/>
                  <a:pt x="2462283" y="1523999"/>
                  <a:pt x="2715904" y="1571767"/>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4601" name="TextBox 44"/>
          <p:cNvSpPr txBox="1">
            <a:spLocks noChangeArrowheads="1"/>
          </p:cNvSpPr>
          <p:nvPr/>
        </p:nvSpPr>
        <p:spPr bwMode="auto">
          <a:xfrm>
            <a:off x="2022475" y="5897563"/>
            <a:ext cx="1479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Temperature</a:t>
            </a:r>
          </a:p>
        </p:txBody>
      </p:sp>
      <p:cxnSp>
        <p:nvCxnSpPr>
          <p:cNvPr id="46" name="Straight Arrow Connector 45"/>
          <p:cNvCxnSpPr>
            <a:stCxn id="24601" idx="3"/>
          </p:cNvCxnSpPr>
          <p:nvPr/>
        </p:nvCxnSpPr>
        <p:spPr>
          <a:xfrm flipV="1">
            <a:off x="3502025" y="6075363"/>
            <a:ext cx="635000" cy="79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603" name="TextBox 46"/>
          <p:cNvSpPr txBox="1">
            <a:spLocks noChangeArrowheads="1"/>
          </p:cNvSpPr>
          <p:nvPr/>
        </p:nvSpPr>
        <p:spPr bwMode="auto">
          <a:xfrm>
            <a:off x="1828800" y="2819400"/>
            <a:ext cx="1454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Precipitation</a:t>
            </a:r>
            <a:endParaRPr lang="en-US" dirty="0"/>
          </a:p>
        </p:txBody>
      </p:sp>
      <p:cxnSp>
        <p:nvCxnSpPr>
          <p:cNvPr id="48" name="Straight Arrow Connector 47"/>
          <p:cNvCxnSpPr>
            <a:stCxn id="24603" idx="3"/>
          </p:cNvCxnSpPr>
          <p:nvPr/>
        </p:nvCxnSpPr>
        <p:spPr>
          <a:xfrm flipV="1">
            <a:off x="3283044" y="3001818"/>
            <a:ext cx="817901" cy="22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605" name="TextBox 51"/>
          <p:cNvSpPr txBox="1">
            <a:spLocks noChangeArrowheads="1"/>
          </p:cNvSpPr>
          <p:nvPr/>
        </p:nvSpPr>
        <p:spPr bwMode="auto">
          <a:xfrm>
            <a:off x="4786313" y="0"/>
            <a:ext cx="4357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3600"/>
              <a:t>  From the Theory of</a:t>
            </a:r>
          </a:p>
          <a:p>
            <a:pPr algn="r" eaLnBrk="1" hangingPunct="1"/>
            <a:r>
              <a:rPr lang="en-US" sz="3600"/>
              <a:t>Biogeography</a:t>
            </a:r>
          </a:p>
        </p:txBody>
      </p:sp>
      <p:sp>
        <p:nvSpPr>
          <p:cNvPr id="24606" name="TextBox 52"/>
          <p:cNvSpPr txBox="1">
            <a:spLocks noChangeArrowheads="1"/>
          </p:cNvSpPr>
          <p:nvPr/>
        </p:nvSpPr>
        <p:spPr bwMode="auto">
          <a:xfrm>
            <a:off x="-42863" y="6550025"/>
            <a:ext cx="9186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Brown, J.H., Lomolino, M.V. 1998, Biogeography: Second Edition.  Sinauer Associates, Sinauer Massachusetts</a:t>
            </a:r>
          </a:p>
        </p:txBody>
      </p:sp>
      <p:sp>
        <p:nvSpPr>
          <p:cNvPr id="24607" name="TextBox 1"/>
          <p:cNvSpPr txBox="1">
            <a:spLocks noChangeArrowheads="1"/>
          </p:cNvSpPr>
          <p:nvPr/>
        </p:nvSpPr>
        <p:spPr bwMode="auto">
          <a:xfrm>
            <a:off x="5526088" y="2954338"/>
            <a:ext cx="3114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Environmental Space</a:t>
            </a:r>
          </a:p>
        </p:txBody>
      </p:sp>
    </p:spTree>
    <p:extLst>
      <p:ext uri="{BB962C8B-B14F-4D97-AF65-F5344CB8AC3E}">
        <p14:creationId xmlns:p14="http://schemas.microsoft.com/office/powerpoint/2010/main" val="1982099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Title 1"/>
          <p:cNvSpPr>
            <a:spLocks noGrp="1"/>
          </p:cNvSpPr>
          <p:nvPr>
            <p:ph type="title"/>
          </p:nvPr>
        </p:nvSpPr>
        <p:spPr/>
        <p:txBody>
          <a:bodyPr/>
          <a:lstStyle/>
          <a:p>
            <a:endParaRPr lang="en-US"/>
          </a:p>
        </p:txBody>
      </p:sp>
      <p:sp>
        <p:nvSpPr>
          <p:cNvPr id="7171" name="Content Placeholder 2"/>
          <p:cNvSpPr>
            <a:spLocks noGrp="1"/>
          </p:cNvSpPr>
          <p:nvPr>
            <p:ph idx="1"/>
          </p:nvPr>
        </p:nvSpPr>
        <p:spPr/>
        <p:txBody>
          <a:bodyPr/>
          <a:lstStyle/>
          <a:p>
            <a:endParaRPr lang="en-US"/>
          </a:p>
        </p:txBody>
      </p:sp>
      <p:pic>
        <p:nvPicPr>
          <p:cNvPr id="71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52400"/>
            <a:ext cx="9109075"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TextBox 4"/>
          <p:cNvSpPr txBox="1">
            <a:spLocks noChangeArrowheads="1"/>
          </p:cNvSpPr>
          <p:nvPr/>
        </p:nvSpPr>
        <p:spPr bwMode="auto">
          <a:xfrm>
            <a:off x="990600" y="6488113"/>
            <a:ext cx="7866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2006, MccCune, Non-parametric habitat models with automatic interactions</a:t>
            </a:r>
          </a:p>
        </p:txBody>
      </p:sp>
      <p:sp>
        <p:nvSpPr>
          <p:cNvPr id="3" name="TextBox 2"/>
          <p:cNvSpPr txBox="1"/>
          <p:nvPr/>
        </p:nvSpPr>
        <p:spPr>
          <a:xfrm>
            <a:off x="2133600" y="4572000"/>
            <a:ext cx="593432" cy="307777"/>
          </a:xfrm>
          <a:prstGeom prst="rect">
            <a:avLst/>
          </a:prstGeom>
          <a:noFill/>
        </p:spPr>
        <p:txBody>
          <a:bodyPr wrap="none" rtlCol="0">
            <a:spAutoFit/>
          </a:bodyPr>
          <a:lstStyle/>
          <a:p>
            <a:r>
              <a:rPr lang="en-US" sz="1400" dirty="0"/>
              <a:t>GAM</a:t>
            </a:r>
          </a:p>
        </p:txBody>
      </p:sp>
      <p:sp>
        <p:nvSpPr>
          <p:cNvPr id="8" name="TextBox 7"/>
          <p:cNvSpPr txBox="1"/>
          <p:nvPr/>
        </p:nvSpPr>
        <p:spPr>
          <a:xfrm>
            <a:off x="6629400" y="4572000"/>
            <a:ext cx="713657" cy="307777"/>
          </a:xfrm>
          <a:prstGeom prst="rect">
            <a:avLst/>
          </a:prstGeom>
          <a:noFill/>
        </p:spPr>
        <p:txBody>
          <a:bodyPr wrap="none" rtlCol="0">
            <a:spAutoFit/>
          </a:bodyPr>
          <a:lstStyle/>
          <a:p>
            <a:r>
              <a:rPr lang="en-US" sz="1400" dirty="0"/>
              <a:t>NPMR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HSMs Are Powerful Tools</a:t>
            </a:r>
          </a:p>
        </p:txBody>
      </p:sp>
      <p:sp>
        <p:nvSpPr>
          <p:cNvPr id="3" name="Content Placeholder 2"/>
          <p:cNvSpPr>
            <a:spLocks noGrp="1"/>
          </p:cNvSpPr>
          <p:nvPr>
            <p:ph idx="1"/>
          </p:nvPr>
        </p:nvSpPr>
        <p:spPr/>
        <p:txBody>
          <a:bodyPr/>
          <a:lstStyle/>
          <a:p>
            <a:r>
              <a:rPr lang="en-US" dirty="0"/>
              <a:t>Can predict </a:t>
            </a:r>
            <a:r>
              <a:rPr lang="en-US" i="1" dirty="0"/>
              <a:t>potential habitat </a:t>
            </a:r>
            <a:r>
              <a:rPr lang="en-US" dirty="0"/>
              <a:t>for species under changing environmental conditions</a:t>
            </a:r>
          </a:p>
          <a:p>
            <a:pPr lvl="1"/>
            <a:r>
              <a:rPr lang="en-US" dirty="0"/>
              <a:t>Climate, pollution, water, human impacts</a:t>
            </a:r>
          </a:p>
          <a:p>
            <a:r>
              <a:rPr lang="en-US" dirty="0"/>
              <a:t>Because HSMs are based on environmental data, they do not predict a species distribution.  However, they are also called Species Distribution Models (SDMs)</a:t>
            </a:r>
          </a:p>
        </p:txBody>
      </p:sp>
    </p:spTree>
    <p:extLst>
      <p:ext uri="{BB962C8B-B14F-4D97-AF65-F5344CB8AC3E}">
        <p14:creationId xmlns:p14="http://schemas.microsoft.com/office/powerpoint/2010/main" val="4129907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Predicted Distribution of Bigfoot</a:t>
            </a:r>
          </a:p>
        </p:txBody>
      </p:sp>
      <p:pic>
        <p:nvPicPr>
          <p:cNvPr id="4" name="Picture 3"/>
          <p:cNvPicPr>
            <a:picLocks noChangeAspect="1"/>
          </p:cNvPicPr>
          <p:nvPr/>
        </p:nvPicPr>
        <p:blipFill>
          <a:blip r:embed="rId2"/>
          <a:stretch>
            <a:fillRect/>
          </a:stretch>
        </p:blipFill>
        <p:spPr>
          <a:xfrm>
            <a:off x="1066800" y="914400"/>
            <a:ext cx="7991285" cy="4495800"/>
          </a:xfrm>
          <a:prstGeom prst="rect">
            <a:avLst/>
          </a:prstGeom>
        </p:spPr>
      </p:pic>
      <p:sp>
        <p:nvSpPr>
          <p:cNvPr id="5" name="Rectangle 4"/>
          <p:cNvSpPr/>
          <p:nvPr/>
        </p:nvSpPr>
        <p:spPr>
          <a:xfrm>
            <a:off x="990600" y="5657671"/>
            <a:ext cx="8001000" cy="1200329"/>
          </a:xfrm>
          <a:prstGeom prst="rect">
            <a:avLst/>
          </a:prstGeom>
        </p:spPr>
        <p:txBody>
          <a:bodyPr wrap="square">
            <a:spAutoFit/>
          </a:bodyPr>
          <a:lstStyle/>
          <a:p>
            <a:r>
              <a:rPr lang="en-US" dirty="0"/>
              <a:t>(a) for the present climate and (b) under a possible climate change</a:t>
            </a:r>
          </a:p>
          <a:p>
            <a:r>
              <a:rPr lang="en-US" dirty="0"/>
              <a:t>scenario involving a doubling of atmospheric CO2 levels</a:t>
            </a:r>
          </a:p>
          <a:p>
            <a:r>
              <a:rPr lang="en-US" dirty="0"/>
              <a:t>- Lozier, Predicting the distribution of Sasquatch in western North America: anything goes with ecological niche modelling</a:t>
            </a:r>
          </a:p>
        </p:txBody>
      </p:sp>
    </p:spTree>
    <p:extLst>
      <p:ext uri="{BB962C8B-B14F-4D97-AF65-F5344CB8AC3E}">
        <p14:creationId xmlns:p14="http://schemas.microsoft.com/office/powerpoint/2010/main" val="75641948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9846</TotalTime>
  <Words>2371</Words>
  <Application>Microsoft Office PowerPoint</Application>
  <PresentationFormat>On-screen Show (4:3)</PresentationFormat>
  <Paragraphs>378</Paragraphs>
  <Slides>42</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Arial</vt:lpstr>
      <vt:lpstr>Times New Roman</vt:lpstr>
      <vt:lpstr>Default Design</vt:lpstr>
      <vt:lpstr>Habitat Suitability Models</vt:lpstr>
      <vt:lpstr>Species Are Adapted to Particular Habitats</vt:lpstr>
      <vt:lpstr>Predicting Habitat Suitability</vt:lpstr>
      <vt:lpstr>Methods</vt:lpstr>
      <vt:lpstr>Presence Only</vt:lpstr>
      <vt:lpstr>PowerPoint Presentation</vt:lpstr>
      <vt:lpstr>PowerPoint Presentation</vt:lpstr>
      <vt:lpstr>HSMs Are Powerful Tools</vt:lpstr>
      <vt:lpstr>Predicted Distribution of Bigfoot</vt:lpstr>
      <vt:lpstr>HSM Issues</vt:lpstr>
      <vt:lpstr>Early Methods</vt:lpstr>
      <vt:lpstr>Latest Methods</vt:lpstr>
      <vt:lpstr>Two Overall Approaches</vt:lpstr>
      <vt:lpstr>Doug-Fir vs. Temperature</vt:lpstr>
      <vt:lpstr>Doug-Fir vs. Temperature</vt:lpstr>
      <vt:lpstr>Doug-Fir vs. Precipitation</vt:lpstr>
      <vt:lpstr>Doug-Fir vs. Precipitation</vt:lpstr>
      <vt:lpstr>PowerPoint Presentation</vt:lpstr>
      <vt:lpstr>“Good” Model</vt:lpstr>
      <vt:lpstr>“Poor” Model</vt:lpstr>
      <vt:lpstr>Modeling Process</vt:lpstr>
      <vt:lpstr>ROC Curve</vt:lpstr>
      <vt:lpstr>Area Under the Curve (AUC)</vt:lpstr>
      <vt:lpstr>AUC</vt:lpstr>
      <vt:lpstr>AIC</vt:lpstr>
      <vt:lpstr>Uncertainty in Data</vt:lpstr>
      <vt:lpstr>Correcting for Environmental Variability</vt:lpstr>
      <vt:lpstr>Doug-Fir vs. Precipitation</vt:lpstr>
      <vt:lpstr>Doug-Fir vs. Temperature</vt:lpstr>
      <vt:lpstr>Spatial Modeling Concerns</vt:lpstr>
      <vt:lpstr>PowerPoint Presentation</vt:lpstr>
      <vt:lpstr>Maxent Model Parameters</vt:lpstr>
      <vt:lpstr>Document Caveats</vt:lpstr>
      <vt:lpstr>Some Caveats</vt:lpstr>
      <vt:lpstr>Additional Slides</vt:lpstr>
      <vt:lpstr>Oregon Marine Planning Data</vt:lpstr>
      <vt:lpstr>PowerPoint Presentation</vt:lpstr>
      <vt:lpstr>Tree Sparrow Occurrences</vt:lpstr>
      <vt:lpstr>Tree Sparrow Model - 2050</vt:lpstr>
      <vt:lpstr>Western Larch in NA</vt:lpstr>
      <vt:lpstr>Doug-Fir vs. Precipitation</vt:lpstr>
      <vt:lpstr>Montane Frogs in Rainforest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 322: Introduction to Geographic Information Systems</dc:title>
  <dc:creator>jimg</dc:creator>
  <cp:lastModifiedBy>jg2345</cp:lastModifiedBy>
  <cp:revision>148</cp:revision>
  <dcterms:created xsi:type="dcterms:W3CDTF">2008-05-04T17:53:48Z</dcterms:created>
  <dcterms:modified xsi:type="dcterms:W3CDTF">2022-03-24T17:53:22Z</dcterms:modified>
</cp:coreProperties>
</file>